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795719B-A14C-4825-80F3-9AD5DC2B13A2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8FD2E40-C657-4011-988F-DFFFE6431DF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 err="1">
                <a:solidFill>
                  <a:schemeClr val="bg2">
                    <a:lumMod val="50000"/>
                  </a:schemeClr>
                </a:solidFill>
                <a:effectLst/>
              </a:rPr>
              <a:t>Prezantim</a:t>
            </a:r>
            <a:r>
              <a:rPr lang="en-US" b="0" dirty="0">
                <a:solidFill>
                  <a:schemeClr val="bg2">
                    <a:lumMod val="50000"/>
                  </a:schemeClr>
                </a:solidFill>
                <a:effectLst/>
              </a:rPr>
              <a:t> i </a:t>
            </a:r>
            <a:r>
              <a:rPr lang="en-US" b="0" dirty="0" err="1">
                <a:solidFill>
                  <a:schemeClr val="bg2">
                    <a:lumMod val="50000"/>
                  </a:schemeClr>
                </a:solidFill>
                <a:effectLst/>
              </a:rPr>
              <a:t>analizës</a:t>
            </a:r>
            <a:r>
              <a:rPr lang="en-US" b="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b="0" dirty="0" err="1">
                <a:solidFill>
                  <a:schemeClr val="bg2">
                    <a:lumMod val="50000"/>
                  </a:schemeClr>
                </a:solidFill>
                <a:effectLst/>
              </a:rPr>
              <a:t>së</a:t>
            </a:r>
            <a:r>
              <a:rPr lang="en-US" b="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b="0" dirty="0" err="1">
                <a:solidFill>
                  <a:schemeClr val="bg2">
                    <a:lumMod val="50000"/>
                  </a:schemeClr>
                </a:solidFill>
                <a:effectLst/>
              </a:rPr>
              <a:t>legjislacionit</a:t>
            </a:r>
            <a:r>
              <a:rPr lang="en-US" b="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b="0" dirty="0" err="1">
                <a:solidFill>
                  <a:schemeClr val="bg2">
                    <a:lumMod val="50000"/>
                  </a:schemeClr>
                </a:solidFill>
                <a:effectLst/>
              </a:rPr>
              <a:t>në</a:t>
            </a:r>
            <a:r>
              <a:rPr lang="en-US" b="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b="0" dirty="0" err="1" smtClean="0">
                <a:solidFill>
                  <a:schemeClr val="bg2">
                    <a:lumMod val="50000"/>
                  </a:schemeClr>
                </a:solidFill>
                <a:effectLst/>
              </a:rPr>
              <a:t>fuqi</a:t>
            </a:r>
            <a:r>
              <a:rPr lang="en-US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endParaRPr lang="en-GB" b="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800" i="1" dirty="0" err="1" smtClean="0"/>
              <a:t>Znj.Edlira</a:t>
            </a:r>
            <a:r>
              <a:rPr lang="en-US" sz="1800" i="1" dirty="0" smtClean="0"/>
              <a:t> </a:t>
            </a:r>
            <a:r>
              <a:rPr lang="en-US" sz="1800" i="1" dirty="0"/>
              <a:t>Jorgaqi, </a:t>
            </a:r>
            <a:r>
              <a:rPr lang="en-US" sz="1800" i="1" dirty="0" err="1"/>
              <a:t>Drejtor</a:t>
            </a:r>
            <a:r>
              <a:rPr lang="en-US" sz="1800" i="1" dirty="0"/>
              <a:t> i </a:t>
            </a:r>
            <a:r>
              <a:rPr lang="en-US" sz="1800" i="1" dirty="0" err="1"/>
              <a:t>Përgjithshëm</a:t>
            </a:r>
            <a:r>
              <a:rPr lang="en-US" sz="1800" i="1" dirty="0"/>
              <a:t> i </a:t>
            </a:r>
            <a:r>
              <a:rPr lang="en-US" sz="1800" i="1" dirty="0" err="1"/>
              <a:t>Kodifikimit</a:t>
            </a:r>
            <a:r>
              <a:rPr lang="en-US" sz="1800" i="1" dirty="0"/>
              <a:t> </a:t>
            </a:r>
            <a:r>
              <a:rPr lang="en-US" sz="1800" i="1" dirty="0" err="1"/>
              <a:t>në</a:t>
            </a:r>
            <a:r>
              <a:rPr lang="en-US" sz="1800" i="1" dirty="0"/>
              <a:t> </a:t>
            </a:r>
            <a:r>
              <a:rPr lang="en-US" sz="1800" i="1" dirty="0" err="1"/>
              <a:t>Ministrinë</a:t>
            </a:r>
            <a:r>
              <a:rPr lang="en-US" sz="1800" i="1" dirty="0"/>
              <a:t> e </a:t>
            </a:r>
            <a:r>
              <a:rPr lang="en-US" sz="1800" i="1" dirty="0" err="1" smtClean="0"/>
              <a:t>Drejtësisë</a:t>
            </a:r>
            <a:endParaRPr lang="en-US" sz="1800" i="1" dirty="0" smtClean="0"/>
          </a:p>
          <a:p>
            <a:pPr algn="ctr"/>
            <a:r>
              <a:rPr lang="en-US" sz="1800" i="1" dirty="0" smtClean="0"/>
              <a:t>(Edlira.Jorgaqi@drejtesia.gov.al)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04461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lvl="0" indent="0">
              <a:buNone/>
            </a:pPr>
            <a:r>
              <a:rPr lang="en-GB" dirty="0" err="1" smtClean="0">
                <a:solidFill>
                  <a:srgbClr val="C00000"/>
                </a:solidFill>
              </a:rPr>
              <a:t>Problematika</a:t>
            </a:r>
            <a:r>
              <a:rPr lang="en-GB" dirty="0" smtClean="0">
                <a:solidFill>
                  <a:srgbClr val="C00000"/>
                </a:solidFill>
              </a:rPr>
              <a:t>:</a:t>
            </a:r>
          </a:p>
          <a:p>
            <a:pPr lvl="0"/>
            <a:r>
              <a:rPr lang="en-GB" dirty="0"/>
              <a:t>N</a:t>
            </a:r>
            <a:r>
              <a:rPr lang="sq-AL" dirty="0" smtClean="0"/>
              <a:t>ivel </a:t>
            </a:r>
            <a:r>
              <a:rPr lang="sq-AL" dirty="0"/>
              <a:t>shumë </a:t>
            </a:r>
            <a:r>
              <a:rPr lang="en-GB" dirty="0" smtClean="0"/>
              <a:t>i </a:t>
            </a:r>
            <a:r>
              <a:rPr lang="sq-AL" dirty="0" smtClean="0"/>
              <a:t>ulët </a:t>
            </a:r>
            <a:r>
              <a:rPr lang="en-GB" dirty="0" smtClean="0"/>
              <a:t>i </a:t>
            </a:r>
            <a:r>
              <a:rPr lang="sq-AL" dirty="0" smtClean="0"/>
              <a:t>rregjistrimit </a:t>
            </a:r>
            <a:r>
              <a:rPr lang="sq-AL" dirty="0"/>
              <a:t>të pronave në ZVRPP nga njësitë e qeverisjes vendore. </a:t>
            </a:r>
            <a:endParaRPr lang="en-GB" dirty="0"/>
          </a:p>
          <a:p>
            <a:pPr lvl="0"/>
            <a:r>
              <a:rPr lang="sq-AL" dirty="0"/>
              <a:t>Arsyet e vonesave janë tarifat e regjistrimit dhe mospërputhja e hartave, sidomos me transferimin e siperfaqjeve pyjore.</a:t>
            </a:r>
            <a:endParaRPr lang="en-GB" dirty="0"/>
          </a:p>
          <a:p>
            <a:pPr lvl="0"/>
            <a:r>
              <a:rPr lang="sq-AL" dirty="0"/>
              <a:t>Inventarizimi i pronave troje, tokë bujqësore, sheshe, rrugë, etj në klasa në ato zona ku mungon regjistrimi fillestar.</a:t>
            </a:r>
            <a:endParaRPr lang="en-GB" dirty="0"/>
          </a:p>
          <a:p>
            <a:pPr lvl="0"/>
            <a:r>
              <a:rPr lang="sq-AL" dirty="0"/>
              <a:t>Mospërputhja e përmasave të pronave komunë\bashki  dhe  ZRPP.</a:t>
            </a:r>
            <a:endParaRPr lang="en-GB" dirty="0"/>
          </a:p>
          <a:p>
            <a:pPr lvl="0"/>
            <a:r>
              <a:rPr lang="sq-AL" dirty="0"/>
              <a:t>Konfliktet midis njësive të qeverisjes vendore për kufirin ndarës midis tyre. (Rasti i </a:t>
            </a:r>
            <a:r>
              <a:rPr lang="sq-AL" dirty="0" smtClean="0"/>
              <a:t>komun</a:t>
            </a:r>
            <a:r>
              <a:rPr lang="en-GB" dirty="0" smtClean="0"/>
              <a:t>ë</a:t>
            </a:r>
            <a:r>
              <a:rPr lang="sq-AL" dirty="0" smtClean="0"/>
              <a:t>s </a:t>
            </a:r>
            <a:r>
              <a:rPr lang="sq-AL" dirty="0"/>
              <a:t>Xarrë e cila ka bllokuar procedurat e inventarizimit  dhe transferimit  si dhe komuna Thumanë dhe bashkia Krujë te cilat janë në një proces gjyqësor).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2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Ligji</a:t>
            </a:r>
            <a:r>
              <a:rPr lang="en-GB" sz="2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nr.8744,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datë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22.02.2001 “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Për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transferimin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pronave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të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paluajtshme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publike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të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shtetit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në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njësitë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qeverisjes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vendore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”, i </a:t>
            </a:r>
            <a:r>
              <a:rPr lang="en-GB" sz="22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ndryshuar</a:t>
            </a:r>
            <a:r>
              <a:rPr lang="en-GB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938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sz="2900" dirty="0" err="1" smtClean="0">
                <a:solidFill>
                  <a:srgbClr val="C00000"/>
                </a:solidFill>
              </a:rPr>
              <a:t>Problematika</a:t>
            </a:r>
            <a:r>
              <a:rPr lang="en-GB" sz="2900" dirty="0" smtClean="0">
                <a:solidFill>
                  <a:srgbClr val="C00000"/>
                </a:solidFill>
              </a:rPr>
              <a:t>:</a:t>
            </a:r>
          </a:p>
          <a:p>
            <a:endParaRPr lang="en-GB" dirty="0" smtClean="0"/>
          </a:p>
          <a:p>
            <a:pPr marL="109728" indent="0">
              <a:buNone/>
            </a:pPr>
            <a:r>
              <a:rPr lang="en-GB" dirty="0"/>
              <a:t>i.	</a:t>
            </a:r>
            <a:r>
              <a:rPr lang="en-GB" dirty="0" err="1"/>
              <a:t>Kompensimi</a:t>
            </a:r>
            <a:r>
              <a:rPr lang="en-GB" dirty="0"/>
              <a:t> </a:t>
            </a:r>
            <a:r>
              <a:rPr lang="en-GB" dirty="0" err="1"/>
              <a:t>financiar</a:t>
            </a:r>
            <a:r>
              <a:rPr lang="en-GB" dirty="0"/>
              <a:t> i </a:t>
            </a:r>
            <a:r>
              <a:rPr lang="en-GB" dirty="0" err="1"/>
              <a:t>subjekteve</a:t>
            </a:r>
            <a:endParaRPr lang="en-GB" dirty="0"/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 smtClean="0"/>
              <a:t>AKKP </a:t>
            </a:r>
            <a:r>
              <a:rPr lang="en-GB" dirty="0" err="1"/>
              <a:t>pretendon</a:t>
            </a:r>
            <a:r>
              <a:rPr lang="en-GB" dirty="0"/>
              <a:t> se </a:t>
            </a:r>
            <a:r>
              <a:rPr lang="en-GB" dirty="0" err="1"/>
              <a:t>përcaktimi</a:t>
            </a:r>
            <a:r>
              <a:rPr lang="en-GB" dirty="0"/>
              <a:t> i </a:t>
            </a:r>
            <a:r>
              <a:rPr lang="en-GB" dirty="0" err="1"/>
              <a:t>pikës</a:t>
            </a:r>
            <a:r>
              <a:rPr lang="en-GB" dirty="0"/>
              <a:t> 1,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Vendimit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Këshillit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Ministrave</a:t>
            </a:r>
            <a:r>
              <a:rPr lang="en-GB" dirty="0"/>
              <a:t> nr. 192/2011,  </a:t>
            </a:r>
            <a:r>
              <a:rPr lang="en-GB" dirty="0" err="1"/>
              <a:t>bie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kundërshtim</a:t>
            </a:r>
            <a:r>
              <a:rPr lang="en-GB" dirty="0"/>
              <a:t> me </a:t>
            </a:r>
            <a:r>
              <a:rPr lang="en-GB" dirty="0" err="1"/>
              <a:t>Ligji</a:t>
            </a:r>
            <a:r>
              <a:rPr lang="en-GB" dirty="0"/>
              <a:t> nr. 9235/2004, </a:t>
            </a:r>
            <a:r>
              <a:rPr lang="en-GB" dirty="0" err="1"/>
              <a:t>neni</a:t>
            </a:r>
            <a:r>
              <a:rPr lang="en-GB" dirty="0"/>
              <a:t> 23/3 “</a:t>
            </a:r>
            <a:r>
              <a:rPr lang="en-GB" dirty="0" err="1"/>
              <a:t>Bazuar</a:t>
            </a:r>
            <a:r>
              <a:rPr lang="en-GB" dirty="0"/>
              <a:t> ne </a:t>
            </a:r>
            <a:r>
              <a:rPr lang="en-GB" dirty="0" err="1"/>
              <a:t>vendimet</a:t>
            </a:r>
            <a:r>
              <a:rPr lang="en-GB" dirty="0"/>
              <a:t> e </a:t>
            </a:r>
            <a:r>
              <a:rPr lang="en-GB" dirty="0" err="1"/>
              <a:t>komisioneve</a:t>
            </a:r>
            <a:r>
              <a:rPr lang="en-GB" dirty="0"/>
              <a:t> </a:t>
            </a:r>
            <a:r>
              <a:rPr lang="en-GB" dirty="0" err="1"/>
              <a:t>vendore</a:t>
            </a:r>
            <a:r>
              <a:rPr lang="en-GB" dirty="0"/>
              <a:t> </a:t>
            </a:r>
            <a:r>
              <a:rPr lang="en-GB" dirty="0" err="1"/>
              <a:t>ose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gjykatave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sipas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radhe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përcaktuar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vete</a:t>
            </a:r>
            <a:r>
              <a:rPr lang="en-GB" dirty="0"/>
              <a:t> </a:t>
            </a:r>
            <a:r>
              <a:rPr lang="en-GB" dirty="0" err="1"/>
              <a:t>ai</a:t>
            </a:r>
            <a:r>
              <a:rPr lang="en-GB" dirty="0"/>
              <a:t>, </a:t>
            </a:r>
            <a:r>
              <a:rPr lang="en-GB" dirty="0" err="1"/>
              <a:t>Agjencia</a:t>
            </a:r>
            <a:r>
              <a:rPr lang="en-GB" dirty="0"/>
              <a:t> e </a:t>
            </a:r>
            <a:r>
              <a:rPr lang="en-GB" dirty="0" err="1"/>
              <a:t>Kthimit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Kompensimit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Pronave</a:t>
            </a:r>
            <a:r>
              <a:rPr lang="en-GB" dirty="0"/>
              <a:t> </a:t>
            </a:r>
            <a:r>
              <a:rPr lang="en-GB" dirty="0" err="1"/>
              <a:t>ndan</a:t>
            </a:r>
            <a:r>
              <a:rPr lang="en-GB" dirty="0"/>
              <a:t> </a:t>
            </a:r>
            <a:r>
              <a:rPr lang="en-GB" dirty="0" err="1"/>
              <a:t>Fondin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Kompensimin</a:t>
            </a:r>
            <a:r>
              <a:rPr lang="en-GB" dirty="0"/>
              <a:t> ne </a:t>
            </a:r>
            <a:r>
              <a:rPr lang="en-GB" dirty="0" err="1"/>
              <a:t>mënyrë</a:t>
            </a:r>
            <a:r>
              <a:rPr lang="en-GB" dirty="0"/>
              <a:t> </a:t>
            </a:r>
            <a:r>
              <a:rPr lang="en-GB" dirty="0" err="1"/>
              <a:t>proporcionale</a:t>
            </a:r>
            <a:r>
              <a:rPr lang="en-GB" dirty="0"/>
              <a:t>”.</a:t>
            </a:r>
          </a:p>
          <a:p>
            <a:pPr marL="109728" indent="0">
              <a:buNone/>
            </a:pPr>
            <a:endParaRPr lang="en-GB" dirty="0"/>
          </a:p>
          <a:p>
            <a:pPr>
              <a:buFont typeface="Wingdings" pitchFamily="2" charset="2"/>
              <a:buChar char="Ø"/>
            </a:pPr>
            <a:r>
              <a:rPr lang="en-GB" dirty="0" err="1">
                <a:solidFill>
                  <a:srgbClr val="C00000"/>
                </a:solidFill>
              </a:rPr>
              <a:t>Sugjerimi</a:t>
            </a:r>
            <a:r>
              <a:rPr lang="en-GB" dirty="0">
                <a:solidFill>
                  <a:srgbClr val="C00000"/>
                </a:solidFill>
              </a:rPr>
              <a:t> i </a:t>
            </a:r>
            <a:r>
              <a:rPr lang="en-GB" dirty="0" err="1">
                <a:solidFill>
                  <a:srgbClr val="C00000"/>
                </a:solidFill>
              </a:rPr>
              <a:t>mundshëm</a:t>
            </a:r>
            <a:r>
              <a:rPr lang="en-GB" dirty="0">
                <a:solidFill>
                  <a:srgbClr val="C00000"/>
                </a:solidFill>
              </a:rPr>
              <a:t>: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shqyrtimi</a:t>
            </a:r>
            <a:r>
              <a:rPr lang="en-GB" dirty="0"/>
              <a:t> i </a:t>
            </a:r>
            <a:r>
              <a:rPr lang="en-GB" dirty="0" err="1"/>
              <a:t>nenit</a:t>
            </a:r>
            <a:r>
              <a:rPr lang="en-GB" dirty="0"/>
              <a:t> 17, </a:t>
            </a:r>
            <a:r>
              <a:rPr lang="en-GB" dirty="0" err="1"/>
              <a:t>fjalia</a:t>
            </a:r>
            <a:r>
              <a:rPr lang="en-GB" dirty="0"/>
              <a:t> e </a:t>
            </a:r>
            <a:r>
              <a:rPr lang="en-GB" dirty="0" err="1"/>
              <a:t>fundit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ligjit</a:t>
            </a:r>
            <a:r>
              <a:rPr lang="en-GB" dirty="0"/>
              <a:t> 9235/2004, i </a:t>
            </a:r>
            <a:r>
              <a:rPr lang="en-GB" dirty="0" err="1"/>
              <a:t>ka</a:t>
            </a:r>
            <a:r>
              <a:rPr lang="en-GB" dirty="0"/>
              <a:t> </a:t>
            </a:r>
            <a:r>
              <a:rPr lang="en-GB" dirty="0" err="1"/>
              <a:t>deleguar</a:t>
            </a:r>
            <a:r>
              <a:rPr lang="en-GB" dirty="0"/>
              <a:t> </a:t>
            </a:r>
            <a:r>
              <a:rPr lang="en-GB" dirty="0" err="1"/>
              <a:t>Këshillit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Ministrave</a:t>
            </a:r>
            <a:r>
              <a:rPr lang="en-GB" dirty="0"/>
              <a:t>,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përcaktojë</a:t>
            </a:r>
            <a:r>
              <a:rPr lang="en-GB" dirty="0"/>
              <a:t> </a:t>
            </a:r>
            <a:r>
              <a:rPr lang="en-GB" dirty="0" err="1"/>
              <a:t>rregullat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kriteret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shpërndarjen</a:t>
            </a:r>
            <a:r>
              <a:rPr lang="en-GB" dirty="0"/>
              <a:t> e </a:t>
            </a:r>
            <a:r>
              <a:rPr lang="en-GB" dirty="0" err="1"/>
              <a:t>fondit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holla</a:t>
            </a:r>
            <a:r>
              <a:rPr lang="en-GB" dirty="0"/>
              <a:t>.  </a:t>
            </a:r>
            <a:r>
              <a:rPr lang="en-GB" dirty="0" err="1"/>
              <a:t>Kështu</a:t>
            </a:r>
            <a:r>
              <a:rPr lang="en-GB" dirty="0"/>
              <a:t> VKM 192/2011 </a:t>
            </a:r>
            <a:r>
              <a:rPr lang="en-GB" dirty="0" err="1"/>
              <a:t>ka</a:t>
            </a:r>
            <a:r>
              <a:rPr lang="en-GB" dirty="0"/>
              <a:t> </a:t>
            </a:r>
            <a:r>
              <a:rPr lang="en-GB" dirty="0" err="1"/>
              <a:t>përcaktuar</a:t>
            </a:r>
            <a:r>
              <a:rPr lang="en-GB" dirty="0"/>
              <a:t> </a:t>
            </a:r>
            <a:r>
              <a:rPr lang="en-GB" dirty="0" err="1"/>
              <a:t>rregullat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kriteret</a:t>
            </a:r>
            <a:r>
              <a:rPr lang="en-GB" dirty="0"/>
              <a:t>.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 err="1"/>
              <a:t>Nenin</a:t>
            </a:r>
            <a:r>
              <a:rPr lang="en-GB" dirty="0"/>
              <a:t> 23 </a:t>
            </a:r>
            <a:r>
              <a:rPr lang="en-GB" dirty="0" err="1"/>
              <a:t>paragrafi</a:t>
            </a:r>
            <a:r>
              <a:rPr lang="en-GB" dirty="0"/>
              <a:t> 3 </a:t>
            </a:r>
            <a:r>
              <a:rPr lang="en-GB" dirty="0" err="1"/>
              <a:t>ka</a:t>
            </a:r>
            <a:r>
              <a:rPr lang="en-GB" dirty="0"/>
              <a:t> </a:t>
            </a:r>
            <a:r>
              <a:rPr lang="en-GB" dirty="0" err="1"/>
              <a:t>përcaktuar</a:t>
            </a:r>
            <a:r>
              <a:rPr lang="en-GB" dirty="0"/>
              <a:t> se AKKP,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ndajë</a:t>
            </a:r>
            <a:r>
              <a:rPr lang="en-GB" dirty="0"/>
              <a:t> </a:t>
            </a:r>
            <a:r>
              <a:rPr lang="en-GB" dirty="0" err="1"/>
              <a:t>fondin</a:t>
            </a:r>
            <a:r>
              <a:rPr lang="en-GB" dirty="0"/>
              <a:t> </a:t>
            </a:r>
            <a:r>
              <a:rPr lang="en-GB" dirty="0" err="1"/>
              <a:t>sipas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radhe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përcaktuar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vetë</a:t>
            </a:r>
            <a:r>
              <a:rPr lang="en-GB" dirty="0"/>
              <a:t> AKKP,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mënyrë</a:t>
            </a:r>
            <a:r>
              <a:rPr lang="en-GB" dirty="0"/>
              <a:t> </a:t>
            </a:r>
            <a:r>
              <a:rPr lang="en-GB" dirty="0" err="1"/>
              <a:t>proporcionale</a:t>
            </a:r>
            <a:r>
              <a:rPr lang="en-GB" dirty="0"/>
              <a:t>.  </a:t>
            </a:r>
            <a:r>
              <a:rPr lang="en-GB" dirty="0" err="1"/>
              <a:t>Ky</a:t>
            </a:r>
            <a:r>
              <a:rPr lang="en-GB" dirty="0"/>
              <a:t> </a:t>
            </a:r>
            <a:r>
              <a:rPr lang="en-GB" dirty="0" err="1"/>
              <a:t>nen</a:t>
            </a:r>
            <a:r>
              <a:rPr lang="en-GB" dirty="0"/>
              <a:t> i </a:t>
            </a:r>
            <a:r>
              <a:rPr lang="en-GB" dirty="0" err="1"/>
              <a:t>referohet</a:t>
            </a:r>
            <a:r>
              <a:rPr lang="en-GB" dirty="0"/>
              <a:t> </a:t>
            </a:r>
            <a:r>
              <a:rPr lang="en-GB" dirty="0" err="1"/>
              <a:t>rasteve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vendimeve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ish-komisioneve</a:t>
            </a:r>
            <a:r>
              <a:rPr lang="en-GB" dirty="0"/>
              <a:t> </a:t>
            </a:r>
            <a:r>
              <a:rPr lang="en-GB" dirty="0" err="1"/>
              <a:t>vendore</a:t>
            </a:r>
            <a:r>
              <a:rPr lang="en-GB" dirty="0" smtClean="0"/>
              <a:t>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/>
              <a:t>referim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kësaj</a:t>
            </a:r>
            <a:r>
              <a:rPr lang="en-GB" dirty="0"/>
              <a:t> </a:t>
            </a:r>
            <a:r>
              <a:rPr lang="en-GB" dirty="0" err="1"/>
              <a:t>dispozite</a:t>
            </a:r>
            <a:r>
              <a:rPr lang="en-GB" b="1" dirty="0"/>
              <a:t>, AKKP </a:t>
            </a:r>
            <a:r>
              <a:rPr lang="en-GB" b="1" dirty="0" err="1"/>
              <a:t>është</a:t>
            </a:r>
            <a:r>
              <a:rPr lang="en-GB" b="1" dirty="0"/>
              <a:t> </a:t>
            </a:r>
            <a:r>
              <a:rPr lang="en-GB" b="1" dirty="0" err="1"/>
              <a:t>organi</a:t>
            </a:r>
            <a:r>
              <a:rPr lang="en-GB" b="1" dirty="0"/>
              <a:t> </a:t>
            </a:r>
            <a:r>
              <a:rPr lang="en-GB" b="1" dirty="0" err="1"/>
              <a:t>që</a:t>
            </a:r>
            <a:r>
              <a:rPr lang="en-GB" b="1" dirty="0"/>
              <a:t> </a:t>
            </a:r>
            <a:r>
              <a:rPr lang="en-GB" b="1" dirty="0" err="1"/>
              <a:t>duhet</a:t>
            </a:r>
            <a:r>
              <a:rPr lang="en-GB" b="1" dirty="0"/>
              <a:t> </a:t>
            </a:r>
            <a:r>
              <a:rPr lang="en-GB" b="1" dirty="0" err="1"/>
              <a:t>të</a:t>
            </a:r>
            <a:r>
              <a:rPr lang="en-GB" b="1" dirty="0"/>
              <a:t> </a:t>
            </a:r>
            <a:r>
              <a:rPr lang="en-GB" b="1" dirty="0" err="1"/>
              <a:t>përcaktojë</a:t>
            </a:r>
            <a:r>
              <a:rPr lang="en-GB" b="1" dirty="0"/>
              <a:t> </a:t>
            </a:r>
            <a:r>
              <a:rPr lang="en-GB" dirty="0" err="1"/>
              <a:t>radhën</a:t>
            </a:r>
            <a:r>
              <a:rPr lang="en-GB" dirty="0"/>
              <a:t> e </a:t>
            </a:r>
            <a:r>
              <a:rPr lang="en-GB" dirty="0" err="1"/>
              <a:t>vendimeve</a:t>
            </a:r>
            <a:r>
              <a:rPr lang="en-GB" dirty="0"/>
              <a:t> </a:t>
            </a:r>
            <a:r>
              <a:rPr lang="en-GB" dirty="0" err="1"/>
              <a:t>që</a:t>
            </a:r>
            <a:r>
              <a:rPr lang="en-GB" dirty="0"/>
              <a:t> </a:t>
            </a:r>
            <a:r>
              <a:rPr lang="en-GB" dirty="0" err="1"/>
              <a:t>kompensohen</a:t>
            </a:r>
            <a:r>
              <a:rPr lang="en-GB" dirty="0"/>
              <a:t>. </a:t>
            </a:r>
            <a:r>
              <a:rPr lang="en-GB" dirty="0" err="1"/>
              <a:t>Është</a:t>
            </a:r>
            <a:r>
              <a:rPr lang="en-GB" dirty="0"/>
              <a:t> e </a:t>
            </a:r>
            <a:r>
              <a:rPr lang="en-GB" dirty="0" err="1"/>
              <a:t>nevojshme</a:t>
            </a:r>
            <a:r>
              <a:rPr lang="en-GB" dirty="0"/>
              <a:t> </a:t>
            </a:r>
            <a:r>
              <a:rPr lang="en-GB" b="1" dirty="0" err="1"/>
              <a:t>që</a:t>
            </a:r>
            <a:r>
              <a:rPr lang="en-GB" b="1" dirty="0"/>
              <a:t> </a:t>
            </a:r>
            <a:r>
              <a:rPr lang="en-GB" b="1" dirty="0" err="1"/>
              <a:t>të</a:t>
            </a:r>
            <a:r>
              <a:rPr lang="en-GB" b="1" dirty="0"/>
              <a:t> </a:t>
            </a:r>
            <a:r>
              <a:rPr lang="en-GB" b="1" dirty="0" err="1"/>
              <a:t>ndërhyhet</a:t>
            </a:r>
            <a:r>
              <a:rPr lang="en-GB" b="1" dirty="0"/>
              <a:t> me </a:t>
            </a:r>
            <a:r>
              <a:rPr lang="en-GB" b="1" dirty="0" err="1"/>
              <a:t>qëllim</a:t>
            </a:r>
            <a:r>
              <a:rPr lang="en-GB" b="1" dirty="0"/>
              <a:t> </a:t>
            </a:r>
            <a:r>
              <a:rPr lang="en-GB" b="1" dirty="0" err="1"/>
              <a:t>unifikimin</a:t>
            </a:r>
            <a:r>
              <a:rPr lang="en-GB" b="1" dirty="0"/>
              <a:t> e </a:t>
            </a:r>
            <a:r>
              <a:rPr lang="en-GB" b="1" dirty="0" err="1"/>
              <a:t>kësaj</a:t>
            </a:r>
            <a:r>
              <a:rPr lang="en-GB" b="1" dirty="0"/>
              <a:t> </a:t>
            </a:r>
            <a:r>
              <a:rPr lang="en-GB" b="1" dirty="0" err="1"/>
              <a:t>mospërputhjeje</a:t>
            </a:r>
            <a:r>
              <a:rPr lang="en-GB" b="1" dirty="0"/>
              <a:t>.</a:t>
            </a:r>
          </a:p>
          <a:p>
            <a:pPr marL="109728" indent="0">
              <a:buNone/>
            </a:pPr>
            <a:endParaRPr lang="en-GB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Ligji</a:t>
            </a: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nr. 9235, </a:t>
            </a:r>
            <a:r>
              <a:rPr lang="en-GB" sz="28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datë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29.7.2004 “</a:t>
            </a:r>
            <a:r>
              <a:rPr lang="en-GB" sz="28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Për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Kthimin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dhe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Kompensimin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GB" sz="28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pronës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”, i </a:t>
            </a:r>
            <a:r>
              <a:rPr lang="en-GB" sz="28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ndryshuar</a:t>
            </a:r>
            <a:endParaRPr lang="en-GB" sz="28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227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09728" lvl="0" indent="0">
              <a:buNone/>
            </a:pPr>
            <a:r>
              <a:rPr lang="sq-AL" b="1" u="sng" dirty="0"/>
              <a:t>Vlera financiare e kompensimit</a:t>
            </a:r>
            <a:endParaRPr lang="en-GB" dirty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sq-AL" dirty="0" smtClean="0"/>
              <a:t>Vlera </a:t>
            </a:r>
            <a:r>
              <a:rPr lang="sq-AL" dirty="0"/>
              <a:t>e kompensimit financiar deri në kompensimin për vitin 2013 është kryer në përputhje me çmimet e miratuara me VKM respektive</a:t>
            </a:r>
            <a:r>
              <a:rPr lang="sq-AL" dirty="0" smtClean="0"/>
              <a:t>.</a:t>
            </a:r>
            <a:endParaRPr lang="en-GB" dirty="0" smtClean="0"/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b="1" u="sng" dirty="0" err="1" smtClean="0">
                <a:solidFill>
                  <a:srgbClr val="C00000"/>
                </a:solidFill>
              </a:rPr>
              <a:t>Problematika</a:t>
            </a:r>
            <a:r>
              <a:rPr lang="en-GB" b="1" u="sng" dirty="0" smtClean="0">
                <a:solidFill>
                  <a:srgbClr val="C00000"/>
                </a:solidFill>
              </a:rPr>
              <a:t>:</a:t>
            </a:r>
          </a:p>
          <a:p>
            <a:pPr marL="109728" indent="0">
              <a:buNone/>
            </a:pPr>
            <a:r>
              <a:rPr lang="sq-AL" dirty="0" smtClean="0"/>
              <a:t>Është </a:t>
            </a:r>
            <a:r>
              <a:rPr lang="sq-AL" dirty="0"/>
              <a:t>e paqartë se kush do të merret si principal i vlerës fillestare, ajo e momentit të njohjes të së drejtës për kompensim dhe më pas aplikimin e normës bazë të interes gjatë viteve, apo çmimi i tregut për pasurinë që do të kompensohet duke aplikuar dhe interes vjetore nga momenti i njohjes të së drejtës së kompensimit</a:t>
            </a:r>
            <a:endParaRPr lang="en-GB" dirty="0"/>
          </a:p>
          <a:p>
            <a:r>
              <a:rPr lang="sq-AL" b="1" i="1" dirty="0">
                <a:solidFill>
                  <a:srgbClr val="C00000"/>
                </a:solidFill>
              </a:rPr>
              <a:t>Sugjerim i mundshëm:</a:t>
            </a:r>
            <a:endParaRPr lang="en-GB" dirty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sq-AL" dirty="0"/>
              <a:t>Neni 23 i ligjit duhet lexuar paralelisht me nenin 13, paragrafi 2 të ligjit nr. 9235/2004, i cili përcakton </a:t>
            </a:r>
            <a:r>
              <a:rPr lang="sq-AL" i="1" dirty="0"/>
              <a:t>se  “Vlera e pronës që kompensohet, sipas këtij ligji, përcaktohet në bazë të vlerës së tregut, në përputhje me metodologjinë e propozuar nga Komiteti Shtetëror i Kthimit dhe Kompensimit te Pronave, miratuar me vendim te Kuvendit.”  </a:t>
            </a:r>
            <a:r>
              <a:rPr lang="sq-AL" dirty="0"/>
              <a:t>Pra për çdo pasuri për të cilën është dhënë një vendim për njohjen e pronës vlera  e saj do të të jetë sipas vitit që është njohur plus çdo interes bankar rë akumuluar sipas mesatares vjetore te nxjerre nga Banka e Shqipërisë.</a:t>
            </a:r>
            <a:endParaRPr lang="en-GB" dirty="0"/>
          </a:p>
          <a:p>
            <a:pPr marL="109728" indent="0">
              <a:buNone/>
            </a:pPr>
            <a:r>
              <a:rPr lang="sq-AL" dirty="0"/>
              <a:t>Edhe neni 28/1, i ligjit 9235/2004 ka nevojë për qartësim. Ky nen ka të bëjë me trajtimin e sipërfaqeve të cilat janë zënë me ndërtime pa leje ku përcaktohet se, për këto sipërfaqe nuk bëhet kthim fizik deri sa të përfundojë legalizimi.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44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Ligji</a:t>
            </a:r>
            <a:r>
              <a:rPr lang="en-GB" sz="44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nr. 9235, </a:t>
            </a:r>
            <a:r>
              <a:rPr lang="en-GB" sz="44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datë</a:t>
            </a:r>
            <a:r>
              <a:rPr lang="en-GB" sz="44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44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29.7.2004 </a:t>
            </a:r>
            <a:br>
              <a:rPr lang="en-GB" sz="44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GB" sz="44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0390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/>
              <a:t>iii.	</a:t>
            </a:r>
            <a:r>
              <a:rPr lang="en-GB" dirty="0" err="1"/>
              <a:t>Kalimi</a:t>
            </a:r>
            <a:r>
              <a:rPr lang="en-GB" dirty="0"/>
              <a:t> i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ardhurave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gjeneruara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Drejtoria</a:t>
            </a:r>
            <a:r>
              <a:rPr lang="en-GB" dirty="0"/>
              <a:t> e </a:t>
            </a:r>
            <a:r>
              <a:rPr lang="en-GB" dirty="0" err="1"/>
              <a:t>Administrimit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Shitjes</a:t>
            </a:r>
            <a:r>
              <a:rPr lang="en-GB" dirty="0"/>
              <a:t> </a:t>
            </a:r>
            <a:r>
              <a:rPr lang="en-GB" dirty="0" err="1"/>
              <a:t>së</a:t>
            </a:r>
            <a:r>
              <a:rPr lang="en-GB" dirty="0"/>
              <a:t> </a:t>
            </a:r>
            <a:r>
              <a:rPr lang="en-GB" dirty="0" err="1"/>
              <a:t>Pronës</a:t>
            </a:r>
            <a:r>
              <a:rPr lang="en-GB" dirty="0"/>
              <a:t> </a:t>
            </a:r>
            <a:r>
              <a:rPr lang="en-GB" dirty="0" err="1"/>
              <a:t>Publike</a:t>
            </a:r>
            <a:r>
              <a:rPr lang="en-GB" dirty="0"/>
              <a:t> (DASHPP),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fondin</a:t>
            </a:r>
            <a:r>
              <a:rPr lang="en-GB" dirty="0"/>
              <a:t> e </a:t>
            </a:r>
            <a:r>
              <a:rPr lang="en-GB" dirty="0" err="1"/>
              <a:t>kompensimit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u="sng" dirty="0" err="1" smtClean="0">
                <a:solidFill>
                  <a:srgbClr val="C00000"/>
                </a:solidFill>
              </a:rPr>
              <a:t>Problematika</a:t>
            </a:r>
            <a:r>
              <a:rPr lang="en-GB" u="sng" dirty="0" smtClean="0">
                <a:solidFill>
                  <a:srgbClr val="C00000"/>
                </a:solidFill>
              </a:rPr>
              <a:t>: </a:t>
            </a:r>
          </a:p>
          <a:p>
            <a:r>
              <a:rPr lang="en-GB" dirty="0" smtClean="0"/>
              <a:t>Sa </a:t>
            </a:r>
            <a:r>
              <a:rPr lang="en-GB" dirty="0"/>
              <a:t>i </a:t>
            </a:r>
            <a:r>
              <a:rPr lang="en-GB" dirty="0" err="1"/>
              <a:t>takon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ardhurave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gjeneruara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veprimtaria</a:t>
            </a:r>
            <a:r>
              <a:rPr lang="en-GB" dirty="0"/>
              <a:t> e DASHPP, </a:t>
            </a:r>
            <a:r>
              <a:rPr lang="en-GB" dirty="0" err="1"/>
              <a:t>dallohen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sërë</a:t>
            </a:r>
            <a:r>
              <a:rPr lang="en-GB" dirty="0"/>
              <a:t> </a:t>
            </a:r>
            <a:r>
              <a:rPr lang="en-GB" dirty="0" err="1"/>
              <a:t>dispozitash</a:t>
            </a:r>
            <a:r>
              <a:rPr lang="en-GB" dirty="0"/>
              <a:t> </a:t>
            </a:r>
            <a:r>
              <a:rPr lang="en-GB" dirty="0" err="1"/>
              <a:t>ligjore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cilat</a:t>
            </a:r>
            <a:r>
              <a:rPr lang="en-GB" dirty="0"/>
              <a:t> </a:t>
            </a:r>
            <a:r>
              <a:rPr lang="en-GB" dirty="0" err="1"/>
              <a:t>nuk</a:t>
            </a:r>
            <a:r>
              <a:rPr lang="en-GB" dirty="0"/>
              <a:t> </a:t>
            </a:r>
            <a:r>
              <a:rPr lang="en-GB" dirty="0" err="1"/>
              <a:t>janë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harmoni</a:t>
            </a:r>
            <a:r>
              <a:rPr lang="en-GB" dirty="0"/>
              <a:t> me </a:t>
            </a:r>
            <a:r>
              <a:rPr lang="en-GB" dirty="0" err="1"/>
              <a:t>njëra</a:t>
            </a:r>
            <a:r>
              <a:rPr lang="en-GB" dirty="0"/>
              <a:t> </a:t>
            </a:r>
            <a:r>
              <a:rPr lang="en-GB" dirty="0" err="1"/>
              <a:t>tjetrën</a:t>
            </a:r>
            <a:r>
              <a:rPr lang="en-GB" dirty="0"/>
              <a:t>, </a:t>
            </a:r>
            <a:r>
              <a:rPr lang="en-GB" dirty="0" err="1"/>
              <a:t>ku</a:t>
            </a:r>
            <a:r>
              <a:rPr lang="en-GB" dirty="0"/>
              <a:t> </a:t>
            </a:r>
            <a:r>
              <a:rPr lang="en-GB" dirty="0" err="1"/>
              <a:t>disa</a:t>
            </a:r>
            <a:r>
              <a:rPr lang="en-GB" dirty="0"/>
              <a:t> </a:t>
            </a:r>
            <a:r>
              <a:rPr lang="en-GB" dirty="0" err="1"/>
              <a:t>dispozita</a:t>
            </a:r>
            <a:r>
              <a:rPr lang="en-GB" dirty="0"/>
              <a:t> </a:t>
            </a:r>
            <a:r>
              <a:rPr lang="en-GB" dirty="0" err="1"/>
              <a:t>përcaktojnë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shifër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përqindje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kaluar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llogari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fondit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kompensimit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disa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tjera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cilat</a:t>
            </a:r>
            <a:r>
              <a:rPr lang="en-GB" dirty="0"/>
              <a:t> </a:t>
            </a:r>
            <a:r>
              <a:rPr lang="en-GB" dirty="0" err="1"/>
              <a:t>parashikojnë</a:t>
            </a:r>
            <a:r>
              <a:rPr lang="en-GB" dirty="0"/>
              <a:t> se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ardhurat</a:t>
            </a:r>
            <a:r>
              <a:rPr lang="en-GB" dirty="0"/>
              <a:t> e </a:t>
            </a:r>
            <a:r>
              <a:rPr lang="en-GB" dirty="0" err="1"/>
              <a:t>tjera</a:t>
            </a:r>
            <a:r>
              <a:rPr lang="en-GB" dirty="0"/>
              <a:t> </a:t>
            </a:r>
            <a:r>
              <a:rPr lang="en-GB" dirty="0" err="1"/>
              <a:t>kalojnë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buxhetin</a:t>
            </a:r>
            <a:r>
              <a:rPr lang="en-GB" dirty="0"/>
              <a:t> e </a:t>
            </a:r>
            <a:r>
              <a:rPr lang="en-GB" dirty="0" err="1"/>
              <a:t>shtetit</a:t>
            </a:r>
            <a:r>
              <a:rPr lang="en-GB" dirty="0"/>
              <a:t>, 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dallim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parashikon</a:t>
            </a:r>
            <a:r>
              <a:rPr lang="en-GB" dirty="0"/>
              <a:t> </a:t>
            </a:r>
            <a:r>
              <a:rPr lang="en-GB" dirty="0" err="1"/>
              <a:t>ligji</a:t>
            </a:r>
            <a:r>
              <a:rPr lang="en-GB" dirty="0"/>
              <a:t> nr. 9235/2004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ligji</a:t>
            </a:r>
            <a:r>
              <a:rPr lang="en-GB" dirty="0"/>
              <a:t> 10239/2010, </a:t>
            </a:r>
            <a:r>
              <a:rPr lang="en-GB" dirty="0" err="1"/>
              <a:t>pra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njëjtin</a:t>
            </a:r>
            <a:r>
              <a:rPr lang="en-GB" dirty="0"/>
              <a:t> </a:t>
            </a:r>
            <a:r>
              <a:rPr lang="en-GB" dirty="0" err="1"/>
              <a:t>objekt</a:t>
            </a:r>
            <a:r>
              <a:rPr lang="en-GB" dirty="0"/>
              <a:t> prone </a:t>
            </a:r>
            <a:r>
              <a:rPr lang="en-GB" dirty="0" err="1"/>
              <a:t>ligje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ndryshëm</a:t>
            </a:r>
            <a:r>
              <a:rPr lang="en-GB" dirty="0"/>
              <a:t> </a:t>
            </a:r>
            <a:r>
              <a:rPr lang="en-GB" dirty="0" err="1"/>
              <a:t>parashikojnë</a:t>
            </a:r>
            <a:r>
              <a:rPr lang="en-GB" dirty="0"/>
              <a:t> </a:t>
            </a:r>
            <a:r>
              <a:rPr lang="en-GB" dirty="0" err="1"/>
              <a:t>përqindje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ndryshme</a:t>
            </a:r>
            <a:r>
              <a:rPr lang="en-GB" dirty="0"/>
              <a:t> </a:t>
            </a:r>
            <a:r>
              <a:rPr lang="en-GB" dirty="0" err="1"/>
              <a:t>deri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shmangien</a:t>
            </a:r>
            <a:r>
              <a:rPr lang="en-GB" dirty="0"/>
              <a:t> </a:t>
            </a:r>
            <a:r>
              <a:rPr lang="en-GB" dirty="0" err="1"/>
              <a:t>totale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përqindjes</a:t>
            </a:r>
            <a:r>
              <a:rPr lang="en-GB" dirty="0"/>
              <a:t> </a:t>
            </a:r>
            <a:r>
              <a:rPr lang="en-GB" dirty="0" err="1"/>
              <a:t>që</a:t>
            </a:r>
            <a:r>
              <a:rPr lang="en-GB" dirty="0"/>
              <a:t> </a:t>
            </a:r>
            <a:r>
              <a:rPr lang="en-GB" dirty="0" err="1"/>
              <a:t>duhet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kalojë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krijimin</a:t>
            </a:r>
            <a:r>
              <a:rPr lang="en-GB" dirty="0"/>
              <a:t> e </a:t>
            </a:r>
            <a:r>
              <a:rPr lang="en-GB" dirty="0" err="1"/>
              <a:t>fondit</a:t>
            </a:r>
            <a:r>
              <a:rPr lang="en-GB" dirty="0"/>
              <a:t> special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kompensimit</a:t>
            </a:r>
            <a:r>
              <a:rPr lang="en-GB" dirty="0"/>
              <a:t>. </a:t>
            </a:r>
          </a:p>
          <a:p>
            <a:endParaRPr lang="en-GB" dirty="0"/>
          </a:p>
          <a:p>
            <a:pPr marL="109728" indent="0">
              <a:buNone/>
            </a:pPr>
            <a:r>
              <a:rPr lang="en-GB" u="sng" dirty="0" err="1">
                <a:solidFill>
                  <a:srgbClr val="C00000"/>
                </a:solidFill>
              </a:rPr>
              <a:t>Sugjerim</a:t>
            </a:r>
            <a:r>
              <a:rPr lang="en-GB" u="sng" dirty="0">
                <a:solidFill>
                  <a:srgbClr val="C00000"/>
                </a:solidFill>
              </a:rPr>
              <a:t> i </a:t>
            </a:r>
            <a:r>
              <a:rPr lang="en-GB" u="sng" dirty="0" err="1">
                <a:solidFill>
                  <a:srgbClr val="C00000"/>
                </a:solidFill>
              </a:rPr>
              <a:t>mundshëm</a:t>
            </a:r>
            <a:r>
              <a:rPr lang="en-GB" u="sng" dirty="0">
                <a:solidFill>
                  <a:srgbClr val="C00000"/>
                </a:solidFill>
              </a:rPr>
              <a:t>:</a:t>
            </a:r>
          </a:p>
          <a:p>
            <a:endParaRPr lang="en-GB" dirty="0"/>
          </a:p>
          <a:p>
            <a:r>
              <a:rPr lang="en-GB" dirty="0" err="1"/>
              <a:t>Analizim</a:t>
            </a:r>
            <a:r>
              <a:rPr lang="en-GB" dirty="0"/>
              <a:t> i </a:t>
            </a:r>
            <a:r>
              <a:rPr lang="en-GB" dirty="0" err="1"/>
              <a:t>legjislacionit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evidentuar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AKKP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shikimi</a:t>
            </a:r>
            <a:r>
              <a:rPr lang="en-GB" dirty="0"/>
              <a:t> i </a:t>
            </a:r>
            <a:r>
              <a:rPr lang="en-GB" dirty="0" err="1"/>
              <a:t>mundësisë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ndërhyrje</a:t>
            </a:r>
            <a:r>
              <a:rPr lang="en-GB" dirty="0"/>
              <a:t> </a:t>
            </a:r>
            <a:r>
              <a:rPr lang="en-GB" dirty="0" err="1"/>
              <a:t>ligjore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ato</a:t>
            </a:r>
            <a:r>
              <a:rPr lang="en-GB" dirty="0"/>
              <a:t> </a:t>
            </a:r>
            <a:r>
              <a:rPr lang="en-GB" dirty="0" err="1"/>
              <a:t>akte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cilat</a:t>
            </a:r>
            <a:r>
              <a:rPr lang="en-GB" dirty="0"/>
              <a:t> </a:t>
            </a:r>
            <a:r>
              <a:rPr lang="en-GB" dirty="0" err="1"/>
              <a:t>kanë</a:t>
            </a:r>
            <a:r>
              <a:rPr lang="en-GB" dirty="0"/>
              <a:t> </a:t>
            </a:r>
            <a:r>
              <a:rPr lang="en-GB" dirty="0" err="1"/>
              <a:t>nevojë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harmonizohen</a:t>
            </a:r>
            <a:r>
              <a:rPr lang="en-GB" dirty="0"/>
              <a:t>. 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rakordohet</a:t>
            </a:r>
            <a:r>
              <a:rPr lang="en-GB" dirty="0"/>
              <a:t> </a:t>
            </a:r>
            <a:r>
              <a:rPr lang="en-GB" dirty="0" err="1"/>
              <a:t>mundësia</a:t>
            </a:r>
            <a:r>
              <a:rPr lang="en-GB" dirty="0"/>
              <a:t> </a:t>
            </a:r>
            <a:r>
              <a:rPr lang="en-GB" dirty="0" err="1"/>
              <a:t>nëse</a:t>
            </a:r>
            <a:r>
              <a:rPr lang="en-GB" dirty="0"/>
              <a:t> </a:t>
            </a:r>
            <a:r>
              <a:rPr lang="en-GB" dirty="0" err="1"/>
              <a:t>burimi</a:t>
            </a:r>
            <a:r>
              <a:rPr lang="en-GB" dirty="0"/>
              <a:t> i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ardhurave</a:t>
            </a:r>
            <a:r>
              <a:rPr lang="en-GB" dirty="0"/>
              <a:t> do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jetë</a:t>
            </a:r>
            <a:r>
              <a:rPr lang="en-GB" dirty="0"/>
              <a:t> </a:t>
            </a:r>
            <a:r>
              <a:rPr lang="en-GB" dirty="0" err="1"/>
              <a:t>vetëm</a:t>
            </a:r>
            <a:r>
              <a:rPr lang="en-GB" dirty="0"/>
              <a:t> 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këto</a:t>
            </a:r>
            <a:r>
              <a:rPr lang="en-GB" dirty="0"/>
              <a:t> </a:t>
            </a:r>
            <a:r>
              <a:rPr lang="en-GB" dirty="0" err="1"/>
              <a:t>akte</a:t>
            </a:r>
            <a:r>
              <a:rPr lang="en-GB" dirty="0"/>
              <a:t> </a:t>
            </a:r>
            <a:r>
              <a:rPr lang="en-GB" dirty="0" err="1"/>
              <a:t>ligjore</a:t>
            </a:r>
            <a:r>
              <a:rPr lang="en-GB" dirty="0"/>
              <a:t>, </a:t>
            </a:r>
            <a:r>
              <a:rPr lang="en-GB" dirty="0" err="1"/>
              <a:t>apo</a:t>
            </a:r>
            <a:r>
              <a:rPr lang="en-GB" dirty="0"/>
              <a:t> do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ketë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mekanizëm</a:t>
            </a:r>
            <a:r>
              <a:rPr lang="en-GB" dirty="0"/>
              <a:t> </a:t>
            </a:r>
            <a:r>
              <a:rPr lang="en-GB" dirty="0" err="1"/>
              <a:t>tjetër</a:t>
            </a:r>
            <a:r>
              <a:rPr lang="en-GB" dirty="0"/>
              <a:t> </a:t>
            </a:r>
            <a:r>
              <a:rPr lang="en-GB" dirty="0" err="1"/>
              <a:t>që</a:t>
            </a:r>
            <a:r>
              <a:rPr lang="en-GB" dirty="0"/>
              <a:t> do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shërbejë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burim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gjeneruar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ardhura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llogari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fondit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kompensimit</a:t>
            </a:r>
            <a:r>
              <a:rPr lang="en-GB" dirty="0"/>
              <a:t>.  </a:t>
            </a:r>
          </a:p>
          <a:p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arrihet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konkluzione</a:t>
            </a:r>
            <a:r>
              <a:rPr lang="en-GB" dirty="0"/>
              <a:t> </a:t>
            </a:r>
            <a:r>
              <a:rPr lang="en-GB" dirty="0" err="1"/>
              <a:t>konkrete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do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duhet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jetë</a:t>
            </a:r>
            <a:r>
              <a:rPr lang="en-GB" dirty="0"/>
              <a:t> </a:t>
            </a:r>
            <a:r>
              <a:rPr lang="en-GB" dirty="0" err="1"/>
              <a:t>vlera</a:t>
            </a:r>
            <a:r>
              <a:rPr lang="en-GB" dirty="0"/>
              <a:t> e </a:t>
            </a:r>
            <a:r>
              <a:rPr lang="en-GB" dirty="0" err="1"/>
              <a:t>përqindjes</a:t>
            </a:r>
            <a:r>
              <a:rPr lang="en-GB" dirty="0"/>
              <a:t> </a:t>
            </a:r>
            <a:r>
              <a:rPr lang="en-GB" dirty="0" err="1"/>
              <a:t>që</a:t>
            </a:r>
            <a:r>
              <a:rPr lang="en-GB" dirty="0"/>
              <a:t> do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kalojë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llogari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fondit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kompensimit</a:t>
            </a:r>
            <a:r>
              <a:rPr lang="en-GB" dirty="0"/>
              <a:t>,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edhe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do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jetë</a:t>
            </a:r>
            <a:r>
              <a:rPr lang="en-GB" dirty="0"/>
              <a:t> </a:t>
            </a:r>
            <a:r>
              <a:rPr lang="en-GB" dirty="0" err="1"/>
              <a:t>vlera</a:t>
            </a:r>
            <a:r>
              <a:rPr lang="en-GB" dirty="0"/>
              <a:t> e re e </a:t>
            </a:r>
            <a:r>
              <a:rPr lang="en-GB" dirty="0" err="1"/>
              <a:t>cila</a:t>
            </a:r>
            <a:r>
              <a:rPr lang="en-GB" dirty="0"/>
              <a:t> do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duhet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depozitohet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llogarinë</a:t>
            </a:r>
            <a:r>
              <a:rPr lang="en-GB" dirty="0"/>
              <a:t> e </a:t>
            </a:r>
            <a:r>
              <a:rPr lang="en-GB" dirty="0" err="1"/>
              <a:t>mbajtur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kompensim</a:t>
            </a:r>
            <a:r>
              <a:rPr lang="en-GB" dirty="0"/>
              <a:t>.  </a:t>
            </a:r>
            <a:r>
              <a:rPr lang="en-GB" dirty="0" err="1"/>
              <a:t>Më</a:t>
            </a:r>
            <a:r>
              <a:rPr lang="en-GB" dirty="0"/>
              <a:t> pas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përgatiten</a:t>
            </a:r>
            <a:r>
              <a:rPr lang="en-GB" dirty="0"/>
              <a:t> </a:t>
            </a:r>
            <a:r>
              <a:rPr lang="en-GB" dirty="0" err="1"/>
              <a:t>ndryshimet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ndërhyrë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aktet</a:t>
            </a:r>
            <a:r>
              <a:rPr lang="en-GB" dirty="0"/>
              <a:t> </a:t>
            </a:r>
            <a:r>
              <a:rPr lang="en-GB" dirty="0" err="1"/>
              <a:t>identifikuara</a:t>
            </a:r>
            <a:r>
              <a:rPr lang="en-GB" dirty="0"/>
              <a:t>, </a:t>
            </a:r>
            <a:r>
              <a:rPr lang="en-GB" dirty="0" err="1"/>
              <a:t>që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mund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arrihet</a:t>
            </a:r>
            <a:r>
              <a:rPr lang="en-GB" dirty="0"/>
              <a:t> </a:t>
            </a:r>
            <a:r>
              <a:rPr lang="en-GB" dirty="0" err="1"/>
              <a:t>harmonizimi</a:t>
            </a:r>
            <a:r>
              <a:rPr lang="en-GB" dirty="0"/>
              <a:t> i </a:t>
            </a:r>
            <a:r>
              <a:rPr lang="en-GB" dirty="0" err="1"/>
              <a:t>tarifës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40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Ligji</a:t>
            </a:r>
            <a:r>
              <a:rPr lang="en-GB" sz="40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nr. 9235, </a:t>
            </a:r>
            <a:r>
              <a:rPr lang="en-GB" sz="40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datë</a:t>
            </a:r>
            <a:r>
              <a:rPr lang="en-GB" sz="40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29.7.2004 </a:t>
            </a:r>
            <a:br>
              <a:rPr lang="en-GB" sz="40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GB" sz="4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40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4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0258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sq-AL" dirty="0">
                <a:solidFill>
                  <a:srgbClr val="C00000"/>
                </a:solidFill>
              </a:rPr>
              <a:t>Neni 16 i i </a:t>
            </a:r>
            <a:r>
              <a:rPr lang="sq-AL" dirty="0" smtClean="0">
                <a:solidFill>
                  <a:srgbClr val="C00000"/>
                </a:solidFill>
              </a:rPr>
              <a:t>këtij </a:t>
            </a:r>
            <a:r>
              <a:rPr lang="sq-AL" dirty="0">
                <a:solidFill>
                  <a:srgbClr val="C00000"/>
                </a:solidFill>
              </a:rPr>
              <a:t>ligji sipas materialeve </a:t>
            </a:r>
            <a:r>
              <a:rPr lang="sq-AL" dirty="0" smtClean="0">
                <a:solidFill>
                  <a:srgbClr val="C00000"/>
                </a:solidFill>
              </a:rPr>
              <a:t>të përcjella </a:t>
            </a:r>
            <a:r>
              <a:rPr lang="sq-AL" dirty="0">
                <a:solidFill>
                  <a:srgbClr val="C00000"/>
                </a:solidFill>
              </a:rPr>
              <a:t>nga </a:t>
            </a:r>
            <a:r>
              <a:rPr lang="sq-AL" dirty="0" smtClean="0">
                <a:solidFill>
                  <a:srgbClr val="C00000"/>
                </a:solidFill>
              </a:rPr>
              <a:t>pjesëmarrësit në </a:t>
            </a:r>
            <a:r>
              <a:rPr lang="sq-AL" dirty="0">
                <a:solidFill>
                  <a:srgbClr val="C00000"/>
                </a:solidFill>
              </a:rPr>
              <a:t>grupine  </a:t>
            </a:r>
            <a:r>
              <a:rPr lang="sq-AL" dirty="0" smtClean="0">
                <a:solidFill>
                  <a:srgbClr val="C00000"/>
                </a:solidFill>
              </a:rPr>
              <a:t>punës</a:t>
            </a:r>
            <a:r>
              <a:rPr lang="sq-AL" dirty="0">
                <a:solidFill>
                  <a:srgbClr val="C00000"/>
                </a:solidFill>
              </a:rPr>
              <a:t>, shfaqet </a:t>
            </a:r>
            <a:r>
              <a:rPr lang="sq-AL" dirty="0" smtClean="0">
                <a:solidFill>
                  <a:srgbClr val="C00000"/>
                </a:solidFill>
              </a:rPr>
              <a:t>problematik</a:t>
            </a:r>
            <a:r>
              <a:rPr lang="en-GB" dirty="0" smtClean="0">
                <a:solidFill>
                  <a:srgbClr val="C00000"/>
                </a:solidFill>
              </a:rPr>
              <a:t>:</a:t>
            </a:r>
            <a:r>
              <a:rPr lang="sq-AL" dirty="0" smtClean="0">
                <a:solidFill>
                  <a:srgbClr val="C00000"/>
                </a:solidFill>
              </a:rPr>
              <a:t> </a:t>
            </a:r>
            <a:endParaRPr lang="en-GB" dirty="0">
              <a:solidFill>
                <a:srgbClr val="C00000"/>
              </a:solidFill>
            </a:endParaRPr>
          </a:p>
          <a:p>
            <a:pPr marL="109728" indent="0" algn="just">
              <a:buNone/>
            </a:pPr>
            <a:endParaRPr lang="en-GB" dirty="0" smtClean="0"/>
          </a:p>
          <a:p>
            <a:pPr marL="109728" indent="0" algn="just">
              <a:buNone/>
            </a:pPr>
            <a:r>
              <a:rPr lang="en-GB" dirty="0" err="1" smtClean="0"/>
              <a:t>Rregullim</a:t>
            </a:r>
            <a:r>
              <a:rPr lang="en-GB" dirty="0" smtClean="0"/>
              <a:t> </a:t>
            </a:r>
            <a:r>
              <a:rPr lang="en-GB" dirty="0" err="1"/>
              <a:t>specifik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ata</a:t>
            </a:r>
            <a:r>
              <a:rPr lang="en-GB" dirty="0"/>
              <a:t> </a:t>
            </a:r>
            <a:r>
              <a:rPr lang="en-GB" dirty="0" err="1"/>
              <a:t>që</a:t>
            </a:r>
            <a:r>
              <a:rPr lang="en-GB" dirty="0"/>
              <a:t> </a:t>
            </a:r>
            <a:r>
              <a:rPr lang="en-GB" dirty="0" err="1"/>
              <a:t>disponojnë</a:t>
            </a:r>
            <a:r>
              <a:rPr lang="en-GB" dirty="0"/>
              <a:t> </a:t>
            </a:r>
            <a:r>
              <a:rPr lang="en-GB" dirty="0" err="1"/>
              <a:t>parcelën</a:t>
            </a:r>
            <a:r>
              <a:rPr lang="en-GB" dirty="0"/>
              <a:t>, </a:t>
            </a:r>
            <a:r>
              <a:rPr lang="en-GB" dirty="0" err="1"/>
              <a:t>sipas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akti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ligjshëm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paregjistruar</a:t>
            </a:r>
            <a:r>
              <a:rPr lang="en-GB" dirty="0"/>
              <a:t>”, </a:t>
            </a:r>
            <a:r>
              <a:rPr lang="en-GB" dirty="0" err="1"/>
              <a:t>ku</a:t>
            </a:r>
            <a:r>
              <a:rPr lang="en-GB" dirty="0"/>
              <a:t> </a:t>
            </a:r>
            <a:r>
              <a:rPr lang="en-GB" dirty="0" err="1"/>
              <a:t>përcaktohet</a:t>
            </a:r>
            <a:r>
              <a:rPr lang="en-GB" dirty="0"/>
              <a:t> se </a:t>
            </a:r>
            <a:r>
              <a:rPr lang="en-GB" dirty="0" err="1"/>
              <a:t>nëse</a:t>
            </a:r>
            <a:r>
              <a:rPr lang="en-GB" dirty="0"/>
              <a:t> </a:t>
            </a:r>
            <a:r>
              <a:rPr lang="en-GB" dirty="0" err="1"/>
              <a:t>subjekti</a:t>
            </a:r>
            <a:r>
              <a:rPr lang="en-GB" dirty="0"/>
              <a:t>, </a:t>
            </a:r>
            <a:r>
              <a:rPr lang="en-GB" dirty="0" err="1"/>
              <a:t>që</a:t>
            </a:r>
            <a:r>
              <a:rPr lang="en-GB" dirty="0"/>
              <a:t> </a:t>
            </a:r>
            <a:r>
              <a:rPr lang="en-GB" dirty="0" err="1"/>
              <a:t>disponon</a:t>
            </a:r>
            <a:r>
              <a:rPr lang="en-GB" dirty="0"/>
              <a:t> </a:t>
            </a:r>
            <a:r>
              <a:rPr lang="en-GB" dirty="0" err="1"/>
              <a:t>objektin</a:t>
            </a:r>
            <a:r>
              <a:rPr lang="en-GB" dirty="0"/>
              <a:t> pa </a:t>
            </a:r>
            <a:r>
              <a:rPr lang="en-GB" dirty="0" err="1"/>
              <a:t>leje</a:t>
            </a:r>
            <a:r>
              <a:rPr lang="en-GB" dirty="0"/>
              <a:t>, </a:t>
            </a:r>
            <a:r>
              <a:rPr lang="en-GB" dirty="0" err="1"/>
              <a:t>posedon</a:t>
            </a:r>
            <a:r>
              <a:rPr lang="en-GB" dirty="0"/>
              <a:t> </a:t>
            </a:r>
            <a:r>
              <a:rPr lang="en-GB" dirty="0" err="1"/>
              <a:t>kontratën</a:t>
            </a:r>
            <a:r>
              <a:rPr lang="en-GB" dirty="0"/>
              <a:t> e </a:t>
            </a:r>
            <a:r>
              <a:rPr lang="en-GB" dirty="0" err="1"/>
              <a:t>kalimit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pronësisë</a:t>
            </a:r>
            <a:r>
              <a:rPr lang="en-GB" dirty="0"/>
              <a:t> </a:t>
            </a:r>
            <a:r>
              <a:rPr lang="en-GB" dirty="0" err="1"/>
              <a:t>së</a:t>
            </a:r>
            <a:r>
              <a:rPr lang="en-GB" dirty="0"/>
              <a:t> </a:t>
            </a:r>
            <a:r>
              <a:rPr lang="en-GB" dirty="0" err="1"/>
              <a:t>parcelës</a:t>
            </a:r>
            <a:r>
              <a:rPr lang="en-GB" dirty="0"/>
              <a:t> </a:t>
            </a:r>
            <a:r>
              <a:rPr lang="en-GB" dirty="0" err="1"/>
              <a:t>ndërtimore</a:t>
            </a:r>
            <a:r>
              <a:rPr lang="en-GB" dirty="0"/>
              <a:t>,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lidhur</a:t>
            </a:r>
            <a:r>
              <a:rPr lang="en-GB" dirty="0"/>
              <a:t> </a:t>
            </a:r>
            <a:r>
              <a:rPr lang="en-GB" dirty="0" err="1"/>
              <a:t>ose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vërtetuar</a:t>
            </a:r>
            <a:r>
              <a:rPr lang="en-GB" dirty="0"/>
              <a:t> </a:t>
            </a:r>
            <a:r>
              <a:rPr lang="en-GB" dirty="0" err="1"/>
              <a:t>përpara</a:t>
            </a:r>
            <a:r>
              <a:rPr lang="en-GB" dirty="0"/>
              <a:t> </a:t>
            </a:r>
            <a:r>
              <a:rPr lang="en-GB" dirty="0" err="1"/>
              <a:t>noterit</a:t>
            </a:r>
            <a:r>
              <a:rPr lang="en-GB" dirty="0"/>
              <a:t> </a:t>
            </a:r>
            <a:r>
              <a:rPr lang="en-GB" dirty="0" err="1"/>
              <a:t>publik</a:t>
            </a:r>
            <a:r>
              <a:rPr lang="en-GB" dirty="0"/>
              <a:t>, me </a:t>
            </a:r>
            <a:r>
              <a:rPr lang="en-GB" dirty="0" err="1"/>
              <a:t>pronarin</a:t>
            </a:r>
            <a:r>
              <a:rPr lang="en-GB" dirty="0"/>
              <a:t> e </a:t>
            </a:r>
            <a:r>
              <a:rPr lang="en-GB" dirty="0" err="1"/>
              <a:t>ligjshëm</a:t>
            </a:r>
            <a:r>
              <a:rPr lang="en-GB" dirty="0"/>
              <a:t> </a:t>
            </a:r>
            <a:r>
              <a:rPr lang="en-GB" dirty="0" err="1"/>
              <a:t>vetë</a:t>
            </a:r>
            <a:r>
              <a:rPr lang="en-GB" dirty="0"/>
              <a:t> </a:t>
            </a:r>
            <a:r>
              <a:rPr lang="en-GB" dirty="0" err="1"/>
              <a:t>ose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personi</a:t>
            </a:r>
            <a:r>
              <a:rPr lang="en-GB" dirty="0"/>
              <a:t>, i </a:t>
            </a:r>
            <a:r>
              <a:rPr lang="en-GB" dirty="0" err="1"/>
              <a:t>cili</a:t>
            </a:r>
            <a:r>
              <a:rPr lang="en-GB" dirty="0"/>
              <a:t> i </a:t>
            </a:r>
            <a:r>
              <a:rPr lang="en-GB" dirty="0" err="1"/>
              <a:t>ka</a:t>
            </a:r>
            <a:r>
              <a:rPr lang="en-GB" dirty="0"/>
              <a:t> </a:t>
            </a:r>
            <a:r>
              <a:rPr lang="en-GB" dirty="0" err="1"/>
              <a:t>kaluar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drejtën</a:t>
            </a:r>
            <a:r>
              <a:rPr lang="en-GB" dirty="0"/>
              <a:t> e </a:t>
            </a:r>
            <a:r>
              <a:rPr lang="en-GB" dirty="0" err="1"/>
              <a:t>pronësisë</a:t>
            </a:r>
            <a:r>
              <a:rPr lang="en-GB" dirty="0"/>
              <a:t>, </a:t>
            </a:r>
            <a:r>
              <a:rPr lang="en-GB" dirty="0" err="1"/>
              <a:t>pavarësisht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numri</a:t>
            </a:r>
            <a:r>
              <a:rPr lang="en-GB" dirty="0"/>
              <a:t> i </a:t>
            </a:r>
            <a:r>
              <a:rPr lang="en-GB" dirty="0" err="1"/>
              <a:t>transaksioneve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kryera</a:t>
            </a:r>
            <a:r>
              <a:rPr lang="en-GB" dirty="0"/>
              <a:t>, </a:t>
            </a:r>
            <a:r>
              <a:rPr lang="en-GB" dirty="0" err="1"/>
              <a:t>ai</a:t>
            </a:r>
            <a:r>
              <a:rPr lang="en-GB" dirty="0"/>
              <a:t> i </a:t>
            </a:r>
            <a:r>
              <a:rPr lang="en-GB" dirty="0" err="1"/>
              <a:t>dorëzon</a:t>
            </a:r>
            <a:r>
              <a:rPr lang="en-GB" dirty="0"/>
              <a:t> </a:t>
            </a:r>
            <a:r>
              <a:rPr lang="en-GB" dirty="0" err="1"/>
              <a:t>ato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drejtorinë</a:t>
            </a:r>
            <a:r>
              <a:rPr lang="en-GB" dirty="0"/>
              <a:t> </a:t>
            </a:r>
            <a:r>
              <a:rPr lang="en-GB" dirty="0" err="1"/>
              <a:t>rajonale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ALUIZNI-t.</a:t>
            </a:r>
          </a:p>
          <a:p>
            <a:pPr marL="109728" indent="0" algn="just">
              <a:buNone/>
            </a:pP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gjithë</a:t>
            </a:r>
            <a:r>
              <a:rPr lang="en-GB" dirty="0"/>
              <a:t> </a:t>
            </a:r>
            <a:r>
              <a:rPr lang="en-GB" dirty="0" err="1"/>
              <a:t>këtë</a:t>
            </a:r>
            <a:r>
              <a:rPr lang="en-GB" dirty="0"/>
              <a:t> </a:t>
            </a:r>
            <a:r>
              <a:rPr lang="en-GB" dirty="0" err="1"/>
              <a:t>rreth</a:t>
            </a:r>
            <a:r>
              <a:rPr lang="en-GB" dirty="0"/>
              <a:t> </a:t>
            </a:r>
            <a:r>
              <a:rPr lang="en-GB" dirty="0" err="1"/>
              <a:t>personash</a:t>
            </a:r>
            <a:r>
              <a:rPr lang="en-GB" dirty="0"/>
              <a:t>, </a:t>
            </a:r>
            <a:r>
              <a:rPr lang="en-GB" dirty="0" err="1"/>
              <a:t>që</a:t>
            </a:r>
            <a:r>
              <a:rPr lang="en-GB" dirty="0"/>
              <a:t> </a:t>
            </a:r>
            <a:r>
              <a:rPr lang="en-GB" dirty="0" err="1"/>
              <a:t>posedojnë</a:t>
            </a:r>
            <a:r>
              <a:rPr lang="en-GB" dirty="0"/>
              <a:t> </a:t>
            </a:r>
            <a:r>
              <a:rPr lang="en-GB" dirty="0" err="1"/>
              <a:t>këto</a:t>
            </a:r>
            <a:r>
              <a:rPr lang="en-GB" dirty="0"/>
              <a:t> </a:t>
            </a:r>
            <a:r>
              <a:rPr lang="en-GB" dirty="0" err="1"/>
              <a:t>kontrata</a:t>
            </a:r>
            <a:r>
              <a:rPr lang="en-GB" dirty="0"/>
              <a:t>, </a:t>
            </a:r>
            <a:r>
              <a:rPr lang="en-GB" dirty="0" err="1"/>
              <a:t>kalimi</a:t>
            </a:r>
            <a:r>
              <a:rPr lang="en-GB" dirty="0"/>
              <a:t> i </a:t>
            </a:r>
            <a:r>
              <a:rPr lang="en-GB" dirty="0" err="1"/>
              <a:t>pronësisë</a:t>
            </a:r>
            <a:r>
              <a:rPr lang="en-GB" dirty="0"/>
              <a:t> </a:t>
            </a:r>
            <a:r>
              <a:rPr lang="en-GB" dirty="0" err="1"/>
              <a:t>së</a:t>
            </a:r>
            <a:r>
              <a:rPr lang="en-GB" dirty="0"/>
              <a:t> </a:t>
            </a:r>
            <a:r>
              <a:rPr lang="en-GB" dirty="0" err="1"/>
              <a:t>parcelës</a:t>
            </a:r>
            <a:r>
              <a:rPr lang="en-GB" dirty="0"/>
              <a:t> </a:t>
            </a:r>
            <a:r>
              <a:rPr lang="en-GB" dirty="0" err="1"/>
              <a:t>ndërtimore</a:t>
            </a:r>
            <a:r>
              <a:rPr lang="en-GB" dirty="0"/>
              <a:t> </a:t>
            </a:r>
            <a:r>
              <a:rPr lang="en-GB" dirty="0" err="1"/>
              <a:t>regjistrohet</a:t>
            </a:r>
            <a:r>
              <a:rPr lang="en-GB" dirty="0"/>
              <a:t> </a:t>
            </a:r>
            <a:r>
              <a:rPr lang="en-GB" dirty="0" err="1"/>
              <a:t>sipas</a:t>
            </a:r>
            <a:r>
              <a:rPr lang="en-GB" dirty="0"/>
              <a:t> </a:t>
            </a:r>
            <a:r>
              <a:rPr lang="en-GB" dirty="0" err="1"/>
              <a:t>kontratës</a:t>
            </a:r>
            <a:r>
              <a:rPr lang="en-GB" dirty="0"/>
              <a:t>, duke </a:t>
            </a:r>
            <a:r>
              <a:rPr lang="en-GB" dirty="0" err="1"/>
              <a:t>paguar</a:t>
            </a:r>
            <a:r>
              <a:rPr lang="en-GB" dirty="0"/>
              <a:t> </a:t>
            </a:r>
            <a:r>
              <a:rPr lang="en-GB" dirty="0" err="1"/>
              <a:t>vetëm</a:t>
            </a:r>
            <a:r>
              <a:rPr lang="en-GB" dirty="0"/>
              <a:t> </a:t>
            </a:r>
            <a:r>
              <a:rPr lang="en-GB" dirty="0" err="1"/>
              <a:t>tarifën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fuqi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regjistrimin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zyrën</a:t>
            </a:r>
            <a:r>
              <a:rPr lang="en-GB" dirty="0"/>
              <a:t> e </a:t>
            </a:r>
            <a:r>
              <a:rPr lang="en-GB" dirty="0" err="1"/>
              <a:t>regjistrimit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pasurive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paluajtshme</a:t>
            </a:r>
            <a:r>
              <a:rPr lang="en-GB" dirty="0"/>
              <a:t>, pa </a:t>
            </a:r>
            <a:r>
              <a:rPr lang="en-GB" dirty="0" err="1"/>
              <a:t>kamatë</a:t>
            </a:r>
            <a:r>
              <a:rPr lang="en-GB" dirty="0"/>
              <a:t> </a:t>
            </a:r>
            <a:r>
              <a:rPr lang="en-GB" dirty="0" err="1"/>
              <a:t>vonesë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taksa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zbatueshme</a:t>
            </a:r>
            <a:r>
              <a:rPr lang="en-GB" dirty="0"/>
              <a:t>.</a:t>
            </a:r>
          </a:p>
          <a:p>
            <a:pPr marL="109728" indent="0" algn="just">
              <a:buNone/>
            </a:pPr>
            <a:r>
              <a:rPr lang="en-GB" dirty="0" err="1" smtClean="0"/>
              <a:t>Pronari</a:t>
            </a:r>
            <a:r>
              <a:rPr lang="en-GB" dirty="0"/>
              <a:t>, i </a:t>
            </a:r>
            <a:r>
              <a:rPr lang="en-GB" dirty="0" err="1"/>
              <a:t>cili</a:t>
            </a:r>
            <a:r>
              <a:rPr lang="en-GB" dirty="0"/>
              <a:t> </a:t>
            </a:r>
            <a:r>
              <a:rPr lang="en-GB" dirty="0" err="1"/>
              <a:t>ka</a:t>
            </a:r>
            <a:r>
              <a:rPr lang="en-GB" dirty="0"/>
              <a:t> </a:t>
            </a:r>
            <a:r>
              <a:rPr lang="en-GB" dirty="0" err="1"/>
              <a:t>kryer</a:t>
            </a:r>
            <a:r>
              <a:rPr lang="en-GB" dirty="0"/>
              <a:t> </a:t>
            </a:r>
            <a:r>
              <a:rPr lang="en-GB" dirty="0" err="1"/>
              <a:t>kalimin</a:t>
            </a:r>
            <a:r>
              <a:rPr lang="en-GB" dirty="0"/>
              <a:t> e </a:t>
            </a:r>
            <a:r>
              <a:rPr lang="en-GB" dirty="0" err="1"/>
              <a:t>parcelës</a:t>
            </a:r>
            <a:r>
              <a:rPr lang="en-GB" dirty="0"/>
              <a:t> </a:t>
            </a:r>
            <a:r>
              <a:rPr lang="en-GB" dirty="0" err="1"/>
              <a:t>ndërtimore</a:t>
            </a:r>
            <a:r>
              <a:rPr lang="en-GB" dirty="0"/>
              <a:t>,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përputhje</a:t>
            </a:r>
            <a:r>
              <a:rPr lang="en-GB" dirty="0"/>
              <a:t> me </a:t>
            </a:r>
            <a:r>
              <a:rPr lang="en-GB" dirty="0" err="1"/>
              <a:t>pikën</a:t>
            </a:r>
            <a:r>
              <a:rPr lang="en-GB" dirty="0"/>
              <a:t> 2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këtij</a:t>
            </a:r>
            <a:r>
              <a:rPr lang="en-GB" dirty="0"/>
              <a:t> </a:t>
            </a:r>
            <a:r>
              <a:rPr lang="en-GB" dirty="0" err="1"/>
              <a:t>neni</a:t>
            </a:r>
            <a:r>
              <a:rPr lang="en-GB" dirty="0"/>
              <a:t>, </a:t>
            </a:r>
            <a:r>
              <a:rPr lang="en-GB" dirty="0" err="1"/>
              <a:t>zhvishet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e </a:t>
            </a:r>
            <a:r>
              <a:rPr lang="en-GB" dirty="0" err="1"/>
              <a:t>drejta</a:t>
            </a:r>
            <a:r>
              <a:rPr lang="en-GB" dirty="0"/>
              <a:t> e </a:t>
            </a:r>
            <a:r>
              <a:rPr lang="en-GB" dirty="0" err="1"/>
              <a:t>kompensimit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pronës</a:t>
            </a:r>
            <a:r>
              <a:rPr lang="en-GB" dirty="0"/>
              <a:t> </a:t>
            </a:r>
            <a:r>
              <a:rPr lang="en-GB" dirty="0" err="1"/>
              <a:t>sipas</a:t>
            </a:r>
            <a:r>
              <a:rPr lang="en-GB" dirty="0"/>
              <a:t> </a:t>
            </a:r>
            <a:r>
              <a:rPr lang="en-GB" dirty="0" err="1"/>
              <a:t>këtij</a:t>
            </a:r>
            <a:r>
              <a:rPr lang="en-GB" dirty="0"/>
              <a:t> </a:t>
            </a:r>
            <a:r>
              <a:rPr lang="en-GB" dirty="0" err="1"/>
              <a:t>ligji</a:t>
            </a:r>
            <a:r>
              <a:rPr lang="en-GB" dirty="0"/>
              <a:t> </a:t>
            </a:r>
            <a:r>
              <a:rPr lang="en-GB" dirty="0" err="1"/>
              <a:t>ose</a:t>
            </a:r>
            <a:r>
              <a:rPr lang="en-GB" dirty="0"/>
              <a:t> </a:t>
            </a:r>
            <a:r>
              <a:rPr lang="en-GB" dirty="0" err="1"/>
              <a:t>sipas</a:t>
            </a:r>
            <a:r>
              <a:rPr lang="en-GB" dirty="0"/>
              <a:t> </a:t>
            </a:r>
            <a:r>
              <a:rPr lang="en-GB" dirty="0" err="1"/>
              <a:t>ligjit</a:t>
            </a:r>
            <a:r>
              <a:rPr lang="en-GB" dirty="0"/>
              <a:t> "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kthimin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kompensimin</a:t>
            </a:r>
            <a:r>
              <a:rPr lang="en-GB" dirty="0"/>
              <a:t> e </a:t>
            </a:r>
            <a:r>
              <a:rPr lang="en-GB" dirty="0" err="1"/>
              <a:t>pronave</a:t>
            </a:r>
            <a:r>
              <a:rPr lang="en-GB" dirty="0"/>
              <a:t>".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q-AL" dirty="0">
                <a:solidFill>
                  <a:schemeClr val="bg2">
                    <a:lumMod val="50000"/>
                  </a:schemeClr>
                </a:solidFill>
                <a:effectLst/>
              </a:rPr>
              <a:t>Ligji nr. </a:t>
            </a:r>
            <a:r>
              <a:rPr lang="sq-AL" dirty="0" smtClean="0">
                <a:solidFill>
                  <a:schemeClr val="bg2">
                    <a:lumMod val="50000"/>
                  </a:schemeClr>
                </a:solidFill>
                <a:effectLst/>
              </a:rPr>
              <a:t>9482/2006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7597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kuptim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kësaj</a:t>
            </a:r>
            <a:r>
              <a:rPr lang="en-GB" dirty="0"/>
              <a:t> </a:t>
            </a:r>
            <a:r>
              <a:rPr lang="en-GB" dirty="0" err="1"/>
              <a:t>dispozite</a:t>
            </a:r>
            <a:r>
              <a:rPr lang="en-GB" dirty="0"/>
              <a:t> </a:t>
            </a:r>
            <a:r>
              <a:rPr lang="en-GB" dirty="0" err="1"/>
              <a:t>ndodhemi</a:t>
            </a:r>
            <a:r>
              <a:rPr lang="en-GB" dirty="0"/>
              <a:t> </a:t>
            </a:r>
            <a:r>
              <a:rPr lang="en-GB" dirty="0" err="1"/>
              <a:t>para</a:t>
            </a:r>
            <a:r>
              <a:rPr lang="en-GB" dirty="0"/>
              <a:t> </a:t>
            </a:r>
            <a:r>
              <a:rPr lang="en-GB" dirty="0" err="1"/>
              <a:t>rastit</a:t>
            </a:r>
            <a:r>
              <a:rPr lang="en-GB" dirty="0"/>
              <a:t> </a:t>
            </a:r>
            <a:r>
              <a:rPr lang="en-GB" dirty="0" err="1"/>
              <a:t>kur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subjekt</a:t>
            </a:r>
            <a:r>
              <a:rPr lang="en-GB" dirty="0"/>
              <a:t> i </a:t>
            </a:r>
            <a:r>
              <a:rPr lang="en-GB" dirty="0" err="1"/>
              <a:t>shpronësuar</a:t>
            </a:r>
            <a:r>
              <a:rPr lang="en-GB" dirty="0"/>
              <a:t> me </a:t>
            </a:r>
            <a:r>
              <a:rPr lang="en-GB" dirty="0" err="1"/>
              <a:t>kontratë</a:t>
            </a:r>
            <a:r>
              <a:rPr lang="en-GB" dirty="0"/>
              <a:t> </a:t>
            </a:r>
            <a:r>
              <a:rPr lang="en-GB" dirty="0" err="1"/>
              <a:t>shitjeje</a:t>
            </a:r>
            <a:r>
              <a:rPr lang="en-GB" dirty="0"/>
              <a:t>, </a:t>
            </a:r>
            <a:r>
              <a:rPr lang="en-GB" dirty="0" err="1"/>
              <a:t>ia</a:t>
            </a:r>
            <a:r>
              <a:rPr lang="en-GB" dirty="0"/>
              <a:t> </a:t>
            </a:r>
            <a:r>
              <a:rPr lang="en-GB" dirty="0" err="1"/>
              <a:t>ka</a:t>
            </a:r>
            <a:r>
              <a:rPr lang="en-GB" dirty="0"/>
              <a:t> </a:t>
            </a:r>
            <a:r>
              <a:rPr lang="en-GB" dirty="0" err="1"/>
              <a:t>kaluar</a:t>
            </a:r>
            <a:r>
              <a:rPr lang="en-GB" dirty="0"/>
              <a:t> </a:t>
            </a:r>
            <a:r>
              <a:rPr lang="en-GB" dirty="0" err="1"/>
              <a:t>posedimin</a:t>
            </a:r>
            <a:r>
              <a:rPr lang="en-GB" dirty="0"/>
              <a:t>/</a:t>
            </a:r>
            <a:r>
              <a:rPr lang="en-GB" dirty="0" err="1"/>
              <a:t>pronësinë</a:t>
            </a:r>
            <a:r>
              <a:rPr lang="en-GB" dirty="0"/>
              <a:t> (</a:t>
            </a:r>
            <a:r>
              <a:rPr lang="en-GB" dirty="0" err="1"/>
              <a:t>shumë</a:t>
            </a:r>
            <a:r>
              <a:rPr lang="en-GB" dirty="0"/>
              <a:t> </a:t>
            </a:r>
            <a:r>
              <a:rPr lang="en-GB" dirty="0" err="1"/>
              <a:t>ish-pronarë</a:t>
            </a:r>
            <a:r>
              <a:rPr lang="en-GB" dirty="0"/>
              <a:t> </a:t>
            </a:r>
            <a:r>
              <a:rPr lang="en-GB" dirty="0" err="1"/>
              <a:t>posedojnë</a:t>
            </a:r>
            <a:r>
              <a:rPr lang="en-GB" dirty="0"/>
              <a:t> </a:t>
            </a:r>
            <a:r>
              <a:rPr lang="en-GB" dirty="0" err="1"/>
              <a:t>ish-pronat</a:t>
            </a:r>
            <a:r>
              <a:rPr lang="en-GB" dirty="0"/>
              <a:t> e tyre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janë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pritje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vendimeve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AKKP)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subjekti</a:t>
            </a:r>
            <a:r>
              <a:rPr lang="en-GB" dirty="0"/>
              <a:t> </a:t>
            </a:r>
            <a:r>
              <a:rPr lang="en-GB" dirty="0" err="1"/>
              <a:t>tjetër</a:t>
            </a:r>
            <a:r>
              <a:rPr lang="en-GB" dirty="0"/>
              <a:t>,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pa </a:t>
            </a:r>
            <a:r>
              <a:rPr lang="en-GB" dirty="0" err="1"/>
              <a:t>regjistruar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ZVRPP, i </a:t>
            </a:r>
            <a:r>
              <a:rPr lang="en-GB" dirty="0" err="1"/>
              <a:t>cili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ana</a:t>
            </a:r>
            <a:r>
              <a:rPr lang="en-GB" dirty="0"/>
              <a:t> e </a:t>
            </a:r>
            <a:r>
              <a:rPr lang="en-GB" dirty="0" err="1"/>
              <a:t>tij</a:t>
            </a:r>
            <a:r>
              <a:rPr lang="en-GB" dirty="0"/>
              <a:t> </a:t>
            </a:r>
            <a:r>
              <a:rPr lang="en-GB" dirty="0" err="1"/>
              <a:t>ndërton</a:t>
            </a:r>
            <a:r>
              <a:rPr lang="en-GB" dirty="0"/>
              <a:t> </a:t>
            </a:r>
            <a:r>
              <a:rPr lang="en-GB" dirty="0" err="1"/>
              <a:t>mbi</a:t>
            </a:r>
            <a:r>
              <a:rPr lang="en-GB" dirty="0"/>
              <a:t> </a:t>
            </a:r>
            <a:r>
              <a:rPr lang="en-GB" dirty="0" err="1"/>
              <a:t>këtë</a:t>
            </a:r>
            <a:r>
              <a:rPr lang="en-GB" dirty="0"/>
              <a:t> </a:t>
            </a:r>
            <a:r>
              <a:rPr lang="en-GB" dirty="0" err="1"/>
              <a:t>sipërfaqe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objekt</a:t>
            </a:r>
            <a:r>
              <a:rPr lang="en-GB" dirty="0"/>
              <a:t> pa </a:t>
            </a:r>
            <a:r>
              <a:rPr lang="en-GB" dirty="0" err="1"/>
              <a:t>leje</a:t>
            </a:r>
            <a:r>
              <a:rPr lang="en-GB" dirty="0"/>
              <a:t>,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pasojë</a:t>
            </a:r>
            <a:r>
              <a:rPr lang="en-GB" dirty="0"/>
              <a:t> </a:t>
            </a:r>
            <a:r>
              <a:rPr lang="en-GB" dirty="0" err="1"/>
              <a:t>subjekti</a:t>
            </a:r>
            <a:r>
              <a:rPr lang="en-GB" dirty="0"/>
              <a:t> i </a:t>
            </a:r>
            <a:r>
              <a:rPr lang="en-GB" dirty="0" err="1"/>
              <a:t>shpronësuar</a:t>
            </a:r>
            <a:r>
              <a:rPr lang="en-GB" dirty="0"/>
              <a:t> </a:t>
            </a:r>
            <a:r>
              <a:rPr lang="en-GB" dirty="0" err="1"/>
              <a:t>ndonëse</a:t>
            </a:r>
            <a:r>
              <a:rPr lang="en-GB" dirty="0"/>
              <a:t> e </a:t>
            </a:r>
            <a:r>
              <a:rPr lang="en-GB" dirty="0" err="1"/>
              <a:t>ka</a:t>
            </a:r>
            <a:r>
              <a:rPr lang="en-GB" dirty="0"/>
              <a:t> </a:t>
            </a:r>
            <a:r>
              <a:rPr lang="en-GB" dirty="0" err="1"/>
              <a:t>tjetërsuar</a:t>
            </a:r>
            <a:r>
              <a:rPr lang="en-GB" dirty="0"/>
              <a:t> </a:t>
            </a:r>
            <a:r>
              <a:rPr lang="en-GB" dirty="0" err="1"/>
              <a:t>pronën</a:t>
            </a:r>
            <a:r>
              <a:rPr lang="en-GB" dirty="0"/>
              <a:t> e </a:t>
            </a:r>
            <a:r>
              <a:rPr lang="en-GB" dirty="0" err="1"/>
              <a:t>dhënë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KKKP-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apo</a:t>
            </a:r>
            <a:r>
              <a:rPr lang="en-GB" dirty="0"/>
              <a:t> AKKP-</a:t>
            </a:r>
            <a:r>
              <a:rPr lang="en-GB" dirty="0" err="1"/>
              <a:t>ja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kushtet</a:t>
            </a:r>
            <a:r>
              <a:rPr lang="en-GB" dirty="0"/>
              <a:t>, </a:t>
            </a:r>
            <a:r>
              <a:rPr lang="en-GB" dirty="0" err="1"/>
              <a:t>kur</a:t>
            </a:r>
            <a:r>
              <a:rPr lang="en-GB" dirty="0"/>
              <a:t> </a:t>
            </a:r>
            <a:r>
              <a:rPr lang="en-GB" dirty="0" err="1"/>
              <a:t>ky</a:t>
            </a:r>
            <a:r>
              <a:rPr lang="en-GB" dirty="0"/>
              <a:t> </a:t>
            </a:r>
            <a:r>
              <a:rPr lang="en-GB" dirty="0" err="1"/>
              <a:t>transaksion</a:t>
            </a:r>
            <a:r>
              <a:rPr lang="en-GB" dirty="0"/>
              <a:t> </a:t>
            </a:r>
            <a:r>
              <a:rPr lang="en-GB" dirty="0" err="1"/>
              <a:t>nuk</a:t>
            </a:r>
            <a:r>
              <a:rPr lang="en-GB" dirty="0"/>
              <a:t> </a:t>
            </a:r>
            <a:r>
              <a:rPr lang="en-GB" dirty="0" err="1"/>
              <a:t>është</a:t>
            </a:r>
            <a:r>
              <a:rPr lang="en-GB" dirty="0"/>
              <a:t> </a:t>
            </a:r>
            <a:r>
              <a:rPr lang="en-GB" dirty="0" err="1"/>
              <a:t>pasqyruar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ZVRPP, </a:t>
            </a:r>
            <a:r>
              <a:rPr lang="en-GB" dirty="0" err="1"/>
              <a:t>rezulton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pronar</a:t>
            </a:r>
            <a:r>
              <a:rPr lang="en-GB" dirty="0"/>
              <a:t> i </a:t>
            </a:r>
            <a:r>
              <a:rPr lang="en-GB" dirty="0" err="1"/>
              <a:t>sipërfaqes</a:t>
            </a:r>
            <a:r>
              <a:rPr lang="en-GB" dirty="0"/>
              <a:t> </a:t>
            </a:r>
            <a:r>
              <a:rPr lang="en-GB" dirty="0" err="1"/>
              <a:t>së</a:t>
            </a:r>
            <a:r>
              <a:rPr lang="en-GB" dirty="0"/>
              <a:t> </a:t>
            </a:r>
            <a:r>
              <a:rPr lang="en-GB" dirty="0" err="1"/>
              <a:t>zënë</a:t>
            </a:r>
            <a:r>
              <a:rPr lang="en-GB" dirty="0"/>
              <a:t> me </a:t>
            </a:r>
            <a:r>
              <a:rPr lang="en-GB" dirty="0" err="1"/>
              <a:t>ndërtim</a:t>
            </a:r>
            <a:r>
              <a:rPr lang="en-GB" dirty="0"/>
              <a:t> pa </a:t>
            </a:r>
            <a:r>
              <a:rPr lang="en-GB" dirty="0" err="1"/>
              <a:t>leje</a:t>
            </a:r>
            <a:r>
              <a:rPr lang="en-GB" dirty="0"/>
              <a:t>, </a:t>
            </a:r>
            <a:r>
              <a:rPr lang="en-GB" dirty="0" err="1"/>
              <a:t>si</a:t>
            </a:r>
            <a:r>
              <a:rPr lang="en-GB" dirty="0"/>
              <a:t> i </a:t>
            </a:r>
            <a:r>
              <a:rPr lang="en-GB" dirty="0" err="1"/>
              <a:t>tillë</a:t>
            </a:r>
            <a:r>
              <a:rPr lang="en-GB" dirty="0"/>
              <a:t> </a:t>
            </a:r>
            <a:r>
              <a:rPr lang="en-GB" dirty="0" err="1"/>
              <a:t>ekziston</a:t>
            </a:r>
            <a:r>
              <a:rPr lang="en-GB" dirty="0"/>
              <a:t> </a:t>
            </a:r>
            <a:r>
              <a:rPr lang="en-GB" dirty="0" err="1"/>
              <a:t>mundësia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kompensohet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AKKP-</a:t>
            </a:r>
            <a:r>
              <a:rPr lang="en-GB" dirty="0" err="1"/>
              <a:t>ja</a:t>
            </a:r>
            <a:r>
              <a:rPr lang="en-GB" dirty="0"/>
              <a:t> pas </a:t>
            </a:r>
            <a:r>
              <a:rPr lang="en-GB" dirty="0" err="1"/>
              <a:t>vendimit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Këshillit</a:t>
            </a:r>
            <a:r>
              <a:rPr lang="en-GB" dirty="0"/>
              <a:t> </a:t>
            </a:r>
            <a:r>
              <a:rPr lang="en-GB" dirty="0" err="1"/>
              <a:t>Ministrave</a:t>
            </a:r>
            <a:r>
              <a:rPr lang="en-GB" dirty="0"/>
              <a:t> (VKM 383/2010),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tu</a:t>
            </a:r>
            <a:r>
              <a:rPr lang="en-GB" dirty="0"/>
              <a:t> </a:t>
            </a:r>
            <a:r>
              <a:rPr lang="en-GB" dirty="0" err="1"/>
              <a:t>kompensuar</a:t>
            </a:r>
            <a:r>
              <a:rPr lang="en-GB" dirty="0"/>
              <a:t> </a:t>
            </a:r>
            <a:r>
              <a:rPr lang="en-GB" dirty="0" err="1"/>
              <a:t>edhe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ish-pronar</a:t>
            </a:r>
            <a:r>
              <a:rPr lang="en-GB" dirty="0"/>
              <a:t>. </a:t>
            </a:r>
            <a:r>
              <a:rPr lang="en-GB" dirty="0" err="1"/>
              <a:t>Kjo</a:t>
            </a:r>
            <a:r>
              <a:rPr lang="en-GB" dirty="0"/>
              <a:t> </a:t>
            </a:r>
            <a:r>
              <a:rPr lang="en-GB" dirty="0" err="1"/>
              <a:t>pasi</a:t>
            </a:r>
            <a:r>
              <a:rPr lang="en-GB" dirty="0"/>
              <a:t> </a:t>
            </a:r>
            <a:r>
              <a:rPr lang="en-GB" dirty="0" err="1"/>
              <a:t>vlerësimi</a:t>
            </a:r>
            <a:r>
              <a:rPr lang="en-GB" dirty="0"/>
              <a:t> i </a:t>
            </a:r>
            <a:r>
              <a:rPr lang="en-GB" dirty="0" err="1"/>
              <a:t>pronarit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kompensim</a:t>
            </a:r>
            <a:r>
              <a:rPr lang="en-GB" dirty="0"/>
              <a:t> </a:t>
            </a:r>
            <a:r>
              <a:rPr lang="en-GB" dirty="0" err="1"/>
              <a:t>bëhet</a:t>
            </a:r>
            <a:r>
              <a:rPr lang="en-GB" dirty="0"/>
              <a:t> </a:t>
            </a:r>
            <a:r>
              <a:rPr lang="en-GB" dirty="0" err="1"/>
              <a:t>sipas</a:t>
            </a:r>
            <a:r>
              <a:rPr lang="en-GB" dirty="0"/>
              <a:t> </a:t>
            </a:r>
            <a:r>
              <a:rPr lang="en-GB" dirty="0" err="1"/>
              <a:t>çmimit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miratuar</a:t>
            </a:r>
            <a:r>
              <a:rPr lang="en-GB" dirty="0"/>
              <a:t> </a:t>
            </a:r>
            <a:r>
              <a:rPr lang="en-GB" dirty="0" err="1"/>
              <a:t>mbi</a:t>
            </a:r>
            <a:r>
              <a:rPr lang="en-GB" dirty="0"/>
              <a:t> </a:t>
            </a:r>
            <a:r>
              <a:rPr lang="en-GB" dirty="0" err="1"/>
              <a:t>bazën</a:t>
            </a:r>
            <a:r>
              <a:rPr lang="en-GB" dirty="0"/>
              <a:t> e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cilit</a:t>
            </a:r>
            <a:r>
              <a:rPr lang="en-GB" dirty="0"/>
              <a:t> </a:t>
            </a:r>
            <a:r>
              <a:rPr lang="en-GB" dirty="0" err="1"/>
              <a:t>vepron</a:t>
            </a:r>
            <a:r>
              <a:rPr lang="en-GB" dirty="0"/>
              <a:t> AKKP i </a:t>
            </a:r>
            <a:r>
              <a:rPr lang="en-GB" dirty="0" err="1"/>
              <a:t>cili</a:t>
            </a:r>
            <a:r>
              <a:rPr lang="en-GB" dirty="0"/>
              <a:t> </a:t>
            </a:r>
            <a:r>
              <a:rPr lang="en-GB" dirty="0" err="1"/>
              <a:t>është</a:t>
            </a:r>
            <a:r>
              <a:rPr lang="en-GB" dirty="0"/>
              <a:t> </a:t>
            </a:r>
            <a:r>
              <a:rPr lang="en-GB" dirty="0" err="1"/>
              <a:t>shumë</a:t>
            </a:r>
            <a:r>
              <a:rPr lang="en-GB" dirty="0"/>
              <a:t> </a:t>
            </a:r>
            <a:r>
              <a:rPr lang="en-GB" dirty="0" err="1"/>
              <a:t>herë</a:t>
            </a:r>
            <a:r>
              <a:rPr lang="en-GB" dirty="0"/>
              <a:t> </a:t>
            </a:r>
            <a:r>
              <a:rPr lang="en-GB" dirty="0" err="1"/>
              <a:t>më</a:t>
            </a:r>
            <a:r>
              <a:rPr lang="en-GB" dirty="0"/>
              <a:t> i </a:t>
            </a:r>
            <a:r>
              <a:rPr lang="en-GB" dirty="0" err="1"/>
              <a:t>lartë</a:t>
            </a:r>
            <a:r>
              <a:rPr lang="en-GB" dirty="0"/>
              <a:t> se </a:t>
            </a:r>
            <a:r>
              <a:rPr lang="en-GB" dirty="0" err="1"/>
              <a:t>çmimi</a:t>
            </a:r>
            <a:r>
              <a:rPr lang="en-GB" dirty="0"/>
              <a:t> i </a:t>
            </a:r>
            <a:r>
              <a:rPr lang="en-GB" dirty="0" err="1"/>
              <a:t>legalizimit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b="1" u="sng" dirty="0" err="1">
                <a:solidFill>
                  <a:schemeClr val="accent2">
                    <a:lumMod val="75000"/>
                  </a:schemeClr>
                </a:solidFill>
              </a:rPr>
              <a:t>Sugjerim</a:t>
            </a:r>
            <a:r>
              <a:rPr lang="en-GB" b="1" u="sng" dirty="0">
                <a:solidFill>
                  <a:schemeClr val="accent2">
                    <a:lumMod val="75000"/>
                  </a:schemeClr>
                </a:solidFill>
              </a:rPr>
              <a:t> i </a:t>
            </a:r>
            <a:r>
              <a:rPr lang="en-GB" b="1" u="sng" dirty="0" err="1">
                <a:solidFill>
                  <a:schemeClr val="accent2">
                    <a:lumMod val="75000"/>
                  </a:schemeClr>
                </a:solidFill>
              </a:rPr>
              <a:t>mundshëm</a:t>
            </a:r>
            <a:r>
              <a:rPr lang="en-GB" b="1" u="sng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endParaRPr lang="en-GB" dirty="0"/>
          </a:p>
          <a:p>
            <a:pPr marL="109728" indent="0">
              <a:buNone/>
            </a:pPr>
            <a:r>
              <a:rPr lang="en-GB" dirty="0" err="1"/>
              <a:t>Shqetësimi</a:t>
            </a:r>
            <a:r>
              <a:rPr lang="en-GB" dirty="0"/>
              <a:t> i </a:t>
            </a:r>
            <a:r>
              <a:rPr lang="en-GB" dirty="0" err="1"/>
              <a:t>shprehur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AKKP,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lidhje</a:t>
            </a:r>
            <a:r>
              <a:rPr lang="en-GB" dirty="0"/>
              <a:t> me </a:t>
            </a:r>
            <a:r>
              <a:rPr lang="en-GB" dirty="0" err="1"/>
              <a:t>mos</a:t>
            </a:r>
            <a:r>
              <a:rPr lang="en-GB" dirty="0"/>
              <a:t> </a:t>
            </a:r>
            <a:r>
              <a:rPr lang="en-GB" dirty="0" err="1"/>
              <a:t>regjistrimin</a:t>
            </a:r>
            <a:r>
              <a:rPr lang="en-GB" dirty="0"/>
              <a:t> e </a:t>
            </a:r>
            <a:r>
              <a:rPr lang="en-GB" dirty="0" err="1"/>
              <a:t>kontratës</a:t>
            </a:r>
            <a:r>
              <a:rPr lang="en-GB" dirty="0"/>
              <a:t> </a:t>
            </a:r>
            <a:r>
              <a:rPr lang="en-GB" dirty="0" err="1"/>
              <a:t>së</a:t>
            </a:r>
            <a:r>
              <a:rPr lang="en-GB" dirty="0"/>
              <a:t> </a:t>
            </a:r>
            <a:r>
              <a:rPr lang="en-GB" dirty="0" err="1"/>
              <a:t>shitjes</a:t>
            </a:r>
            <a:r>
              <a:rPr lang="en-GB" dirty="0"/>
              <a:t>, </a:t>
            </a:r>
            <a:r>
              <a:rPr lang="en-GB" dirty="0" err="1"/>
              <a:t>qëndron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i </a:t>
            </a:r>
            <a:r>
              <a:rPr lang="en-GB" dirty="0" err="1"/>
              <a:t>tillë</a:t>
            </a:r>
            <a:r>
              <a:rPr lang="en-GB" dirty="0"/>
              <a:t> </a:t>
            </a:r>
            <a:r>
              <a:rPr lang="en-GB" dirty="0" err="1"/>
              <a:t>duhet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regjistrohet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ana</a:t>
            </a:r>
            <a:r>
              <a:rPr lang="en-GB" dirty="0"/>
              <a:t> e ZRPP.  </a:t>
            </a:r>
            <a:r>
              <a:rPr lang="en-GB" dirty="0" err="1"/>
              <a:t>Ky</a:t>
            </a:r>
            <a:r>
              <a:rPr lang="en-GB" dirty="0"/>
              <a:t> </a:t>
            </a:r>
            <a:r>
              <a:rPr lang="en-GB" dirty="0" err="1"/>
              <a:t>jo</a:t>
            </a:r>
            <a:r>
              <a:rPr lang="en-GB" dirty="0"/>
              <a:t> </a:t>
            </a:r>
            <a:r>
              <a:rPr lang="en-GB" dirty="0" err="1"/>
              <a:t>vetëm</a:t>
            </a:r>
            <a:r>
              <a:rPr lang="en-GB" dirty="0"/>
              <a:t> </a:t>
            </a:r>
            <a:r>
              <a:rPr lang="en-GB" dirty="0" err="1"/>
              <a:t>detyrim</a:t>
            </a:r>
            <a:r>
              <a:rPr lang="en-GB" dirty="0"/>
              <a:t> i </a:t>
            </a:r>
            <a:r>
              <a:rPr lang="en-GB" dirty="0" err="1"/>
              <a:t>ligjit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AKKP, </a:t>
            </a:r>
            <a:r>
              <a:rPr lang="en-GB" dirty="0" err="1"/>
              <a:t>apo</a:t>
            </a:r>
            <a:r>
              <a:rPr lang="en-GB" dirty="0"/>
              <a:t> ALUIZNI-t,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edhe</a:t>
            </a:r>
            <a:r>
              <a:rPr lang="en-GB" dirty="0"/>
              <a:t> </a:t>
            </a:r>
            <a:r>
              <a:rPr lang="en-GB" dirty="0" err="1"/>
              <a:t>vetë</a:t>
            </a:r>
            <a:r>
              <a:rPr lang="en-GB" dirty="0"/>
              <a:t> </a:t>
            </a:r>
            <a:r>
              <a:rPr lang="en-GB" dirty="0" err="1"/>
              <a:t>ligjit</a:t>
            </a:r>
            <a:r>
              <a:rPr lang="en-GB" dirty="0"/>
              <a:t> </a:t>
            </a:r>
            <a:r>
              <a:rPr lang="en-GB" dirty="0" err="1"/>
              <a:t>organik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ZRPP.  </a:t>
            </a:r>
            <a:r>
              <a:rPr lang="en-GB" dirty="0" err="1"/>
              <a:t>Ndaj</a:t>
            </a:r>
            <a:r>
              <a:rPr lang="en-GB" dirty="0"/>
              <a:t> </a:t>
            </a:r>
            <a:r>
              <a:rPr lang="en-GB" dirty="0" err="1"/>
              <a:t>edhe</a:t>
            </a:r>
            <a:r>
              <a:rPr lang="en-GB" dirty="0"/>
              <a:t> </a:t>
            </a:r>
            <a:r>
              <a:rPr lang="en-GB" dirty="0" err="1"/>
              <a:t>duhet</a:t>
            </a:r>
            <a:r>
              <a:rPr lang="en-GB" dirty="0"/>
              <a:t> </a:t>
            </a:r>
            <a:r>
              <a:rPr lang="en-GB" dirty="0" err="1"/>
              <a:t>forcuar</a:t>
            </a:r>
            <a:r>
              <a:rPr lang="en-GB" dirty="0"/>
              <a:t> </a:t>
            </a:r>
            <a:r>
              <a:rPr lang="en-GB" b="1" u="sng" dirty="0" err="1"/>
              <a:t>bashkëpunimi</a:t>
            </a:r>
            <a:r>
              <a:rPr lang="en-GB" b="1" u="sng" dirty="0"/>
              <a:t> </a:t>
            </a:r>
            <a:r>
              <a:rPr lang="en-GB" b="1" u="sng" dirty="0" err="1"/>
              <a:t>institucional</a:t>
            </a:r>
            <a:r>
              <a:rPr lang="en-GB" b="1" u="sng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lidhje</a:t>
            </a:r>
            <a:r>
              <a:rPr lang="en-GB" dirty="0"/>
              <a:t> me </a:t>
            </a:r>
            <a:r>
              <a:rPr lang="en-GB" dirty="0" err="1"/>
              <a:t>çështjet</a:t>
            </a:r>
            <a:r>
              <a:rPr lang="en-GB" dirty="0"/>
              <a:t> e </a:t>
            </a:r>
            <a:r>
              <a:rPr lang="en-GB" dirty="0" err="1"/>
              <a:t>përbashkëta</a:t>
            </a:r>
            <a:r>
              <a:rPr lang="en-GB" dirty="0"/>
              <a:t> </a:t>
            </a:r>
            <a:r>
              <a:rPr lang="en-GB" dirty="0" err="1"/>
              <a:t>që</a:t>
            </a:r>
            <a:r>
              <a:rPr lang="en-GB" dirty="0"/>
              <a:t> </a:t>
            </a:r>
            <a:r>
              <a:rPr lang="en-GB" dirty="0" err="1"/>
              <a:t>kanë</a:t>
            </a:r>
            <a:r>
              <a:rPr lang="en-GB" dirty="0"/>
              <a:t> </a:t>
            </a:r>
            <a:r>
              <a:rPr lang="en-GB" dirty="0" err="1"/>
              <a:t>këto</a:t>
            </a:r>
            <a:r>
              <a:rPr lang="en-GB" dirty="0"/>
              <a:t> </a:t>
            </a:r>
            <a:r>
              <a:rPr lang="en-GB" dirty="0" err="1"/>
              <a:t>dy</a:t>
            </a:r>
            <a:r>
              <a:rPr lang="en-GB" dirty="0"/>
              <a:t> </a:t>
            </a:r>
            <a:r>
              <a:rPr lang="en-GB" dirty="0" err="1"/>
              <a:t>institucione</a:t>
            </a:r>
            <a:r>
              <a:rPr lang="en-GB" dirty="0"/>
              <a:t> duke </a:t>
            </a:r>
            <a:r>
              <a:rPr lang="en-GB" dirty="0" err="1"/>
              <a:t>kërkuar</a:t>
            </a:r>
            <a:r>
              <a:rPr lang="en-GB" dirty="0"/>
              <a:t> </a:t>
            </a:r>
            <a:r>
              <a:rPr lang="en-GB" dirty="0" err="1"/>
              <a:t>zbatimin</a:t>
            </a:r>
            <a:r>
              <a:rPr lang="en-GB" dirty="0"/>
              <a:t> e </a:t>
            </a:r>
            <a:r>
              <a:rPr lang="en-GB" dirty="0" err="1"/>
              <a:t>ligjit</a:t>
            </a:r>
            <a:r>
              <a:rPr lang="en-GB" dirty="0"/>
              <a:t>,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aq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e </a:t>
            </a:r>
            <a:r>
              <a:rPr lang="en-GB" dirty="0" err="1"/>
              <a:t>kanë</a:t>
            </a:r>
            <a:r>
              <a:rPr lang="en-GB" dirty="0"/>
              <a:t> </a:t>
            </a:r>
            <a:r>
              <a:rPr lang="en-GB" dirty="0" err="1"/>
              <a:t>brenda</a:t>
            </a:r>
            <a:r>
              <a:rPr lang="en-GB" dirty="0"/>
              <a:t> </a:t>
            </a:r>
            <a:r>
              <a:rPr lang="en-GB" dirty="0" err="1"/>
              <a:t>fushës</a:t>
            </a:r>
            <a:r>
              <a:rPr lang="en-GB" dirty="0"/>
              <a:t> </a:t>
            </a:r>
            <a:r>
              <a:rPr lang="en-GB" dirty="0" err="1"/>
              <a:t>së</a:t>
            </a:r>
            <a:r>
              <a:rPr lang="en-GB" dirty="0"/>
              <a:t> </a:t>
            </a:r>
            <a:r>
              <a:rPr lang="en-GB" dirty="0" err="1"/>
              <a:t>veprimit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dhënë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/>
              <a:t>ligji</a:t>
            </a:r>
            <a:r>
              <a:rPr lang="en-GB" dirty="0"/>
              <a:t>. .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Neni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16 i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ligjit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 nr. 9482/2006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408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GB" dirty="0" err="1" smtClean="0">
                <a:solidFill>
                  <a:srgbClr val="C00000"/>
                </a:solidFill>
              </a:rPr>
              <a:t>Problematika</a:t>
            </a:r>
            <a:r>
              <a:rPr lang="en-GB" dirty="0" smtClean="0">
                <a:solidFill>
                  <a:srgbClr val="C00000"/>
                </a:solidFill>
              </a:rPr>
              <a:t>:</a:t>
            </a:r>
          </a:p>
          <a:p>
            <a:pPr algn="just"/>
            <a:r>
              <a:rPr lang="en-GB" dirty="0" smtClean="0"/>
              <a:t>C</a:t>
            </a:r>
            <a:r>
              <a:rPr lang="sq-AL" dirty="0" smtClean="0"/>
              <a:t>ili </a:t>
            </a:r>
            <a:r>
              <a:rPr lang="sq-AL" dirty="0"/>
              <a:t>është institucioni që do të përcaktojë sipërfaqen për </a:t>
            </a:r>
            <a:r>
              <a:rPr lang="sq-AL" dirty="0" smtClean="0"/>
              <a:t>legalizim</a:t>
            </a:r>
            <a:r>
              <a:rPr lang="en-GB" dirty="0" smtClean="0"/>
              <a:t>:</a:t>
            </a:r>
            <a:r>
              <a:rPr lang="sq-AL" dirty="0" smtClean="0"/>
              <a:t> </a:t>
            </a:r>
            <a:r>
              <a:rPr lang="sq-AL" dirty="0"/>
              <a:t>ALUIZNI, subjekti aplikues pranë tij, apo AKKP-ja, në mungesë të këtij përcaktimi AKKP në referim të nenit 28/1, shprehet për kompensim, gjë që çon padrejtësisht në rritjen e vlerës financiare të shtetit ndaj subjektit të shpronësuar, nëse dhe legalizuesi nuk e blen këtë sipërfaqe.</a:t>
            </a:r>
            <a:endParaRPr lang="en-GB" dirty="0"/>
          </a:p>
          <a:p>
            <a:pPr marL="109728" indent="0" algn="just">
              <a:buNone/>
            </a:pPr>
            <a:r>
              <a:rPr lang="sq-AL" dirty="0"/>
              <a:t> </a:t>
            </a:r>
            <a:endParaRPr lang="en-GB" dirty="0"/>
          </a:p>
          <a:p>
            <a:pPr algn="just"/>
            <a:r>
              <a:rPr lang="en-GB" b="1" dirty="0" err="1">
                <a:solidFill>
                  <a:srgbClr val="C00000"/>
                </a:solidFill>
              </a:rPr>
              <a:t>Sugjerim</a:t>
            </a:r>
            <a:r>
              <a:rPr lang="en-GB" b="1" dirty="0">
                <a:solidFill>
                  <a:srgbClr val="C00000"/>
                </a:solidFill>
              </a:rPr>
              <a:t> i </a:t>
            </a:r>
            <a:r>
              <a:rPr lang="en-GB" b="1" dirty="0" err="1">
                <a:solidFill>
                  <a:srgbClr val="C00000"/>
                </a:solidFill>
              </a:rPr>
              <a:t>mundshëm</a:t>
            </a:r>
            <a:r>
              <a:rPr lang="en-GB" b="1" dirty="0" smtClean="0">
                <a:solidFill>
                  <a:srgbClr val="C00000"/>
                </a:solidFill>
              </a:rPr>
              <a:t>:</a:t>
            </a:r>
          </a:p>
          <a:p>
            <a:pPr algn="just"/>
            <a:r>
              <a:rPr lang="en-GB" dirty="0" smtClean="0"/>
              <a:t>P</a:t>
            </a:r>
            <a:r>
              <a:rPr lang="sq-AL" dirty="0" smtClean="0"/>
              <a:t>ër </a:t>
            </a:r>
            <a:r>
              <a:rPr lang="sq-AL" dirty="0"/>
              <a:t>të dy këto nene, është e nevojshme të jenë pjesë e ligjit 9235/2004 të ndryshuar si dhe kërkohet bashkëpunimi me ALUIZNI-n, bashkëpunim ky jo vetëm nga AKKP-ja, por dhe nga vetë ALUIZNI i cili duhet ta ketë si detyrim të tij konfirmimin e një situatë të tillë.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Nenet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28/1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dhe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34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të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ligjit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nr. 9482/2006 (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Paqartësi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ligjore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284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err="1" smtClean="0">
                <a:solidFill>
                  <a:srgbClr val="C00000"/>
                </a:solidFill>
              </a:rPr>
              <a:t>Problematika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tërësi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regjistrim</a:t>
            </a:r>
            <a:r>
              <a:rPr lang="en-US" dirty="0" smtClean="0"/>
              <a:t> i </a:t>
            </a:r>
            <a:r>
              <a:rPr lang="en-US" dirty="0" err="1" smtClean="0"/>
              <a:t>pasurive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paluajtshme</a:t>
            </a:r>
            <a:r>
              <a:rPr lang="en-US" dirty="0" smtClean="0"/>
              <a:t> i </a:t>
            </a:r>
            <a:r>
              <a:rPr lang="en-US" dirty="0" err="1" smtClean="0"/>
              <a:t>ngadaltë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jo</a:t>
            </a:r>
            <a:r>
              <a:rPr lang="en-US" dirty="0" smtClean="0"/>
              <a:t> I </a:t>
            </a:r>
            <a:r>
              <a:rPr lang="en-US" dirty="0" err="1" smtClean="0"/>
              <a:t>plotë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gjithë</a:t>
            </a:r>
            <a:r>
              <a:rPr lang="en-US" dirty="0" smtClean="0"/>
              <a:t> </a:t>
            </a:r>
            <a:r>
              <a:rPr lang="en-US" dirty="0" err="1" smtClean="0"/>
              <a:t>territorin</a:t>
            </a:r>
            <a:r>
              <a:rPr lang="en-US" dirty="0" smtClean="0"/>
              <a:t>!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err="1" smtClean="0"/>
              <a:t>Mospërcjellja</a:t>
            </a:r>
            <a:r>
              <a:rPr lang="en-US" dirty="0" smtClean="0"/>
              <a:t> </a:t>
            </a:r>
            <a:r>
              <a:rPr lang="en-US" dirty="0"/>
              <a:t>e </a:t>
            </a:r>
            <a:r>
              <a:rPr lang="en-US" dirty="0" err="1"/>
              <a:t>informacionit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plotë</a:t>
            </a:r>
            <a:r>
              <a:rPr lang="en-US" dirty="0"/>
              <a:t>,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duhur</a:t>
            </a:r>
            <a:r>
              <a:rPr lang="en-US" dirty="0"/>
              <a:t> e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kohë</a:t>
            </a:r>
            <a:r>
              <a:rPr lang="en-US" dirty="0" smtClean="0"/>
              <a:t>.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 </a:t>
            </a:r>
            <a:r>
              <a:rPr lang="en-GB" dirty="0" err="1"/>
              <a:t>Përdorimi</a:t>
            </a:r>
            <a:r>
              <a:rPr lang="en-GB" dirty="0"/>
              <a:t> i </a:t>
            </a:r>
            <a:r>
              <a:rPr lang="en-GB" dirty="0" err="1"/>
              <a:t>hartave</a:t>
            </a:r>
            <a:r>
              <a:rPr lang="en-GB" dirty="0"/>
              <a:t> </a:t>
            </a:r>
            <a:r>
              <a:rPr lang="en-GB" dirty="0" err="1"/>
              <a:t>dixhitale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mbi</a:t>
            </a:r>
            <a:r>
              <a:rPr lang="en-GB" dirty="0"/>
              <a:t> </a:t>
            </a:r>
            <a:r>
              <a:rPr lang="en-GB" dirty="0" err="1"/>
              <a:t>vendosjet</a:t>
            </a:r>
            <a:r>
              <a:rPr lang="en-GB" dirty="0"/>
              <a:t>, </a:t>
            </a:r>
            <a:r>
              <a:rPr lang="en-GB" dirty="0" err="1"/>
              <a:t>sipas</a:t>
            </a:r>
            <a:r>
              <a:rPr lang="en-GB" dirty="0"/>
              <a:t> </a:t>
            </a:r>
            <a:r>
              <a:rPr lang="en-GB" dirty="0" err="1"/>
              <a:t>përcaktimeve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VKM nr. 255/2010 (</a:t>
            </a:r>
            <a:r>
              <a:rPr lang="en-GB" dirty="0" err="1"/>
              <a:t>Mungesa</a:t>
            </a:r>
            <a:r>
              <a:rPr lang="en-GB" dirty="0"/>
              <a:t> e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metodologjie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unifikuar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praktikë</a:t>
            </a:r>
            <a:r>
              <a:rPr lang="en-GB" dirty="0" smtClean="0"/>
              <a:t>.)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err="1" smtClean="0"/>
              <a:t>Përpunimi</a:t>
            </a:r>
            <a:r>
              <a:rPr lang="en-GB" dirty="0" smtClean="0"/>
              <a:t> i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/>
              <a:t>dhënave</a:t>
            </a:r>
            <a:r>
              <a:rPr lang="en-GB" dirty="0"/>
              <a:t> (</a:t>
            </a:r>
            <a:r>
              <a:rPr lang="en-GB" dirty="0" err="1"/>
              <a:t>nenet</a:t>
            </a:r>
            <a:r>
              <a:rPr lang="en-GB" dirty="0"/>
              <a:t> 5 </a:t>
            </a:r>
            <a:r>
              <a:rPr lang="en-GB" dirty="0" err="1"/>
              <a:t>dhe</a:t>
            </a:r>
            <a:r>
              <a:rPr lang="en-GB" dirty="0"/>
              <a:t> 6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shtojcës</a:t>
            </a:r>
            <a:r>
              <a:rPr lang="en-GB" dirty="0"/>
              <a:t> 1) </a:t>
            </a:r>
            <a:r>
              <a:rPr lang="en-GB" dirty="0" err="1"/>
              <a:t>sipas</a:t>
            </a:r>
            <a:r>
              <a:rPr lang="en-GB" dirty="0"/>
              <a:t> VKM nr. </a:t>
            </a:r>
            <a:r>
              <a:rPr lang="en-GB" dirty="0" smtClean="0"/>
              <a:t>658/2012</a:t>
            </a:r>
          </a:p>
          <a:p>
            <a:pPr lvl="0">
              <a:buFont typeface="Wingdings" pitchFamily="2" charset="2"/>
              <a:buChar char="v"/>
            </a:pPr>
            <a:endParaRPr lang="en-GB" dirty="0"/>
          </a:p>
          <a:p>
            <a:pPr lvl="0">
              <a:buFont typeface="Wingdings" pitchFamily="2" charset="2"/>
              <a:buChar char="v"/>
            </a:pP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q-AL" dirty="0">
                <a:effectLst/>
              </a:rPr>
              <a:t> </a:t>
            </a:r>
            <a:r>
              <a:rPr lang="en-GB" dirty="0">
                <a:effectLst/>
              </a:rPr>
              <a:t/>
            </a:r>
            <a:br>
              <a:rPr lang="en-GB" dirty="0">
                <a:effectLst/>
              </a:rPr>
            </a:br>
            <a:r>
              <a:rPr lang="sq-AL" dirty="0">
                <a:solidFill>
                  <a:schemeClr val="bg2">
                    <a:lumMod val="50000"/>
                  </a:schemeClr>
                </a:solidFill>
                <a:effectLst/>
              </a:rPr>
              <a:t>II.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Mungesa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bashkëpunimit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ndërinstitucional</a:t>
            </a:r>
            <a:r>
              <a:rPr lang="en-GB" dirty="0">
                <a:effectLst/>
              </a:rPr>
              <a:t/>
            </a:r>
            <a:br>
              <a:rPr lang="en-GB" dirty="0">
                <a:effectLst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3062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GB" dirty="0" smtClean="0"/>
              <a:t>Z</a:t>
            </a:r>
            <a:r>
              <a:rPr lang="sq-AL" dirty="0" smtClean="0"/>
              <a:t>gjatja </a:t>
            </a:r>
            <a:r>
              <a:rPr lang="sq-AL" dirty="0"/>
              <a:t>e afatit, ose thellimi i bashkëpunimit institucional</a:t>
            </a:r>
            <a:r>
              <a:rPr lang="sq-AL" dirty="0" smtClean="0"/>
              <a:t>.</a:t>
            </a:r>
            <a:endParaRPr lang="en-GB" dirty="0" smtClean="0"/>
          </a:p>
          <a:p>
            <a:pPr algn="just"/>
            <a:r>
              <a:rPr lang="sq-AL" dirty="0"/>
              <a:t>Identifikimi i zonave, vendosja e një plan veprimi me afate konkrete për identifikimin dhe rakordimin me institucionet për verifikimin e vlefshmërisë së titujve të pronësisë në zonat, komunat të cilat kanë probleme me vendimet që janë të pa shoqëruara me </a:t>
            </a:r>
            <a:r>
              <a:rPr lang="sq-AL" dirty="0" smtClean="0"/>
              <a:t>harta</a:t>
            </a:r>
            <a:endParaRPr lang="en-GB" dirty="0" smtClean="0"/>
          </a:p>
          <a:p>
            <a:pPr algn="just"/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lidhje</a:t>
            </a:r>
            <a:r>
              <a:rPr lang="en-GB" dirty="0"/>
              <a:t> me </a:t>
            </a:r>
            <a:r>
              <a:rPr lang="en-GB" dirty="0" err="1"/>
              <a:t>grupimin</a:t>
            </a:r>
            <a:r>
              <a:rPr lang="en-GB" dirty="0"/>
              <a:t> e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dhënave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parashikuara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nenet</a:t>
            </a:r>
            <a:r>
              <a:rPr lang="en-GB" dirty="0"/>
              <a:t> 5 </a:t>
            </a:r>
            <a:r>
              <a:rPr lang="en-GB" dirty="0" err="1"/>
              <a:t>dhe</a:t>
            </a:r>
            <a:r>
              <a:rPr lang="en-GB" dirty="0"/>
              <a:t> 6 </a:t>
            </a:r>
            <a:r>
              <a:rPr lang="en-GB" dirty="0" err="1"/>
              <a:t>të</a:t>
            </a:r>
            <a:r>
              <a:rPr lang="en-GB" dirty="0"/>
              <a:t> VKM 658/2012, </a:t>
            </a:r>
            <a:r>
              <a:rPr lang="en-GB" dirty="0" err="1"/>
              <a:t>shqetësimi</a:t>
            </a:r>
            <a:r>
              <a:rPr lang="en-GB" dirty="0"/>
              <a:t> i </a:t>
            </a:r>
            <a:r>
              <a:rPr lang="en-GB" dirty="0" err="1"/>
              <a:t>paraqitur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AKKP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përpunimin</a:t>
            </a:r>
            <a:r>
              <a:rPr lang="en-GB" dirty="0"/>
              <a:t> e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dhënave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përcjella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ZRPP, </a:t>
            </a:r>
            <a:r>
              <a:rPr lang="en-GB" dirty="0" err="1"/>
              <a:t>mund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caktohet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datë</a:t>
            </a:r>
            <a:r>
              <a:rPr lang="en-GB" dirty="0"/>
              <a:t> </a:t>
            </a:r>
            <a:r>
              <a:rPr lang="en-GB" dirty="0" err="1"/>
              <a:t>tjetër</a:t>
            </a:r>
            <a:r>
              <a:rPr lang="en-GB" dirty="0"/>
              <a:t> duke </a:t>
            </a:r>
            <a:r>
              <a:rPr lang="en-GB" dirty="0" err="1"/>
              <a:t>arritur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dakordësinë</a:t>
            </a:r>
            <a:r>
              <a:rPr lang="en-GB" dirty="0"/>
              <a:t> </a:t>
            </a:r>
            <a:r>
              <a:rPr lang="en-GB" dirty="0" err="1"/>
              <a:t>ndërmjet</a:t>
            </a:r>
            <a:r>
              <a:rPr lang="en-GB" dirty="0"/>
              <a:t> </a:t>
            </a:r>
            <a:r>
              <a:rPr lang="en-GB" dirty="0" err="1"/>
              <a:t>këtyre</a:t>
            </a:r>
            <a:r>
              <a:rPr lang="en-GB" dirty="0"/>
              <a:t> </a:t>
            </a:r>
            <a:r>
              <a:rPr lang="en-GB" dirty="0" err="1"/>
              <a:t>institucioneve</a:t>
            </a:r>
            <a:r>
              <a:rPr lang="en-GB" dirty="0"/>
              <a:t>, duke </a:t>
            </a:r>
            <a:r>
              <a:rPr lang="en-GB" dirty="0" err="1"/>
              <a:t>vijuar</a:t>
            </a:r>
            <a:r>
              <a:rPr lang="en-GB" dirty="0"/>
              <a:t> me </a:t>
            </a:r>
            <a:r>
              <a:rPr lang="en-GB" dirty="0" err="1"/>
              <a:t>ndryshimet</a:t>
            </a:r>
            <a:r>
              <a:rPr lang="en-GB" dirty="0"/>
              <a:t> (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rast</a:t>
            </a:r>
            <a:r>
              <a:rPr lang="en-GB" dirty="0"/>
              <a:t> </a:t>
            </a:r>
            <a:r>
              <a:rPr lang="en-GB" dirty="0" err="1"/>
              <a:t>mund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jetë</a:t>
            </a:r>
            <a:r>
              <a:rPr lang="en-GB" dirty="0"/>
              <a:t> data 31 </a:t>
            </a:r>
            <a:r>
              <a:rPr lang="en-GB" dirty="0" err="1"/>
              <a:t>janar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çdo</a:t>
            </a:r>
            <a:r>
              <a:rPr lang="en-GB" dirty="0"/>
              <a:t> </a:t>
            </a:r>
            <a:r>
              <a:rPr lang="en-GB" dirty="0" err="1"/>
              <a:t>vit</a:t>
            </a:r>
            <a:r>
              <a:rPr lang="en-GB" dirty="0"/>
              <a:t> </a:t>
            </a:r>
            <a:r>
              <a:rPr lang="en-GB" dirty="0" err="1"/>
              <a:t>pasardhës</a:t>
            </a:r>
            <a:r>
              <a:rPr lang="en-GB" dirty="0"/>
              <a:t>).  </a:t>
            </a:r>
          </a:p>
          <a:p>
            <a:pPr algn="just"/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i </a:t>
            </a:r>
            <a:r>
              <a:rPr lang="en-GB" dirty="0" err="1"/>
              <a:t>takon</a:t>
            </a:r>
            <a:r>
              <a:rPr lang="en-GB" dirty="0"/>
              <a:t> </a:t>
            </a:r>
            <a:r>
              <a:rPr lang="en-GB" dirty="0" err="1"/>
              <a:t>çështjes</a:t>
            </a:r>
            <a:r>
              <a:rPr lang="en-GB" dirty="0"/>
              <a:t> </a:t>
            </a:r>
            <a:r>
              <a:rPr lang="en-GB" dirty="0" err="1"/>
              <a:t>së</a:t>
            </a:r>
            <a:r>
              <a:rPr lang="en-GB" dirty="0"/>
              <a:t> </a:t>
            </a:r>
            <a:r>
              <a:rPr lang="en-GB" dirty="0" err="1"/>
              <a:t>përpunimit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AKKP </a:t>
            </a:r>
            <a:r>
              <a:rPr lang="en-GB" dirty="0" err="1"/>
              <a:t>është</a:t>
            </a:r>
            <a:r>
              <a:rPr lang="en-GB" dirty="0"/>
              <a:t> </a:t>
            </a:r>
            <a:r>
              <a:rPr lang="en-GB" dirty="0" err="1"/>
              <a:t>një</a:t>
            </a:r>
            <a:r>
              <a:rPr lang="en-GB" dirty="0"/>
              <a:t> </a:t>
            </a:r>
            <a:r>
              <a:rPr lang="en-GB" dirty="0" err="1"/>
              <a:t>funksion</a:t>
            </a:r>
            <a:r>
              <a:rPr lang="en-GB" dirty="0"/>
              <a:t> i </a:t>
            </a:r>
            <a:r>
              <a:rPr lang="en-GB" dirty="0" err="1"/>
              <a:t>cili</a:t>
            </a:r>
            <a:r>
              <a:rPr lang="en-GB" dirty="0"/>
              <a:t> </a:t>
            </a:r>
            <a:r>
              <a:rPr lang="en-GB" dirty="0" err="1"/>
              <a:t>mund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ndryshohet</a:t>
            </a:r>
            <a:r>
              <a:rPr lang="en-GB" dirty="0"/>
              <a:t> duke </a:t>
            </a:r>
            <a:r>
              <a:rPr lang="en-GB" dirty="0" err="1"/>
              <a:t>qenë</a:t>
            </a:r>
            <a:r>
              <a:rPr lang="en-GB" dirty="0"/>
              <a:t> se ZRPP </a:t>
            </a:r>
            <a:r>
              <a:rPr lang="en-GB" dirty="0" err="1"/>
              <a:t>ka</a:t>
            </a:r>
            <a:r>
              <a:rPr lang="en-GB" dirty="0"/>
              <a:t> </a:t>
            </a:r>
            <a:r>
              <a:rPr lang="en-GB" dirty="0" err="1"/>
              <a:t>informacionin</a:t>
            </a:r>
            <a:r>
              <a:rPr lang="en-GB" dirty="0"/>
              <a:t> </a:t>
            </a:r>
            <a:r>
              <a:rPr lang="en-GB" dirty="0" err="1"/>
              <a:t>bazë</a:t>
            </a:r>
            <a:r>
              <a:rPr lang="en-GB" dirty="0"/>
              <a:t> </a:t>
            </a:r>
            <a:r>
              <a:rPr lang="en-GB" dirty="0" err="1"/>
              <a:t>pra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dhënat</a:t>
            </a:r>
            <a:r>
              <a:rPr lang="en-GB" dirty="0"/>
              <a:t>  </a:t>
            </a:r>
            <a:r>
              <a:rPr lang="en-GB" dirty="0" err="1"/>
              <a:t>kontratave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shitjes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ndarjen</a:t>
            </a:r>
            <a:r>
              <a:rPr lang="en-GB" dirty="0"/>
              <a:t> </a:t>
            </a:r>
            <a:r>
              <a:rPr lang="en-GB" dirty="0" err="1"/>
              <a:t>sipas</a:t>
            </a:r>
            <a:r>
              <a:rPr lang="en-GB" dirty="0"/>
              <a:t> </a:t>
            </a:r>
            <a:r>
              <a:rPr lang="en-GB" dirty="0" err="1"/>
              <a:t>zonave</a:t>
            </a:r>
            <a:r>
              <a:rPr lang="en-GB" dirty="0"/>
              <a:t> </a:t>
            </a:r>
            <a:r>
              <a:rPr lang="en-GB" dirty="0" err="1"/>
              <a:t>kadastrale</a:t>
            </a:r>
            <a:r>
              <a:rPr lang="en-GB" dirty="0"/>
              <a:t>.  </a:t>
            </a:r>
            <a:r>
              <a:rPr lang="en-GB" dirty="0" err="1"/>
              <a:t>Ky</a:t>
            </a:r>
            <a:r>
              <a:rPr lang="en-GB" dirty="0"/>
              <a:t> </a:t>
            </a:r>
            <a:r>
              <a:rPr lang="en-GB" dirty="0" err="1"/>
              <a:t>ndryshim</a:t>
            </a:r>
            <a:r>
              <a:rPr lang="en-GB" dirty="0"/>
              <a:t> </a:t>
            </a:r>
            <a:r>
              <a:rPr lang="en-GB" dirty="0" err="1"/>
              <a:t>mund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arrihet</a:t>
            </a:r>
            <a:r>
              <a:rPr lang="en-GB" dirty="0"/>
              <a:t> </a:t>
            </a:r>
            <a:r>
              <a:rPr lang="en-GB" dirty="0" err="1"/>
              <a:t>në</a:t>
            </a:r>
            <a:r>
              <a:rPr lang="en-GB" dirty="0"/>
              <a:t> </a:t>
            </a:r>
            <a:r>
              <a:rPr lang="en-GB" dirty="0" err="1"/>
              <a:t>kuadër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përshpejtimit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shkurtimit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zgjatjes</a:t>
            </a:r>
            <a:r>
              <a:rPr lang="en-GB" dirty="0"/>
              <a:t> </a:t>
            </a:r>
            <a:r>
              <a:rPr lang="en-GB" dirty="0" err="1"/>
              <a:t>së</a:t>
            </a:r>
            <a:r>
              <a:rPr lang="en-GB" dirty="0"/>
              <a:t> </a:t>
            </a:r>
            <a:r>
              <a:rPr lang="en-GB" dirty="0" err="1"/>
              <a:t>procesit</a:t>
            </a:r>
            <a:r>
              <a:rPr lang="en-GB" dirty="0"/>
              <a:t> duke e </a:t>
            </a:r>
            <a:r>
              <a:rPr lang="en-GB" dirty="0" err="1"/>
              <a:t>përcjellë</a:t>
            </a:r>
            <a:r>
              <a:rPr lang="en-GB" dirty="0"/>
              <a:t> </a:t>
            </a:r>
            <a:r>
              <a:rPr lang="en-GB" dirty="0" err="1"/>
              <a:t>këtë</a:t>
            </a:r>
            <a:r>
              <a:rPr lang="en-GB" dirty="0"/>
              <a:t> </a:t>
            </a:r>
            <a:r>
              <a:rPr lang="en-GB" dirty="0" err="1"/>
              <a:t>informacion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smtClean="0"/>
              <a:t>ZRPP.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Sugjerime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të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mundshme</a:t>
            </a:r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>: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br>
              <a:rPr lang="en-GB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Bashkëpunimi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ndërinstitucional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028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tx2">
                    <a:lumMod val="50000"/>
                  </a:schemeClr>
                </a:solidFill>
              </a:rPr>
              <a:t>Faleminderit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72288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Një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drejtë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garantuar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nga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Kushtetuta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Republikës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së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Shqipërisë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nenet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11/2, 41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dhe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42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saj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vendos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barazinë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përpara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ligjit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pronës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private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dhe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pronës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shtetërore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dhe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mbron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mënyrë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posaçme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drejtën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pronës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private,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mënyrat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fitimit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saj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rastet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shpronësimeve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kufizimeve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ushtrimin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drejtës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së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pronës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GB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Funksioni</a:t>
            </a: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social i </a:t>
            </a:r>
            <a:r>
              <a:rPr lang="en-GB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pronësisë</a:t>
            </a:r>
            <a:endParaRPr lang="en-GB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Të</a:t>
            </a: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drejtat</a:t>
            </a: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GB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pronësisë</a:t>
            </a: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në</a:t>
            </a: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Shqipëri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një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proces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dinamik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=&gt;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ndryshime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masive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legjislative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dhe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institucionale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Analiza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e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legjislacionit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989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r>
              <a:rPr lang="en-US" sz="3500" dirty="0">
                <a:latin typeface="Arial" pitchFamily="34" charset="0"/>
                <a:cs typeface="Arial" pitchFamily="34" charset="0"/>
              </a:rPr>
              <a:t> </a:t>
            </a:r>
            <a:endParaRPr lang="en-GB" sz="35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Ligji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Nr. 7501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19.7.1991 “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Tokën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” - I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ndryshuar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me 6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ligje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gjatë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periudhës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1991 - 2004.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r>
              <a:rPr lang="en-US" sz="5600" dirty="0">
                <a:latin typeface="Arial" pitchFamily="34" charset="0"/>
                <a:cs typeface="Arial" pitchFamily="34" charset="0"/>
              </a:rPr>
              <a:t> 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Ligji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Nr. 7843,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13.07.1994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regjistrimin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pasurive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paluajtshme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”- I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ndryshuar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me 3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ligje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gjatë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periudhës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1994-2007,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tashmë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i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shfuqizuar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me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hyrjen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ne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fuqi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ligjit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ri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Nr.33/2012,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21.3.2012 “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regjistrimin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pasurive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paluajtshme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”.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r>
              <a:rPr lang="en-US" sz="5600" b="1" dirty="0">
                <a:latin typeface="Arial" pitchFamily="34" charset="0"/>
                <a:cs typeface="Arial" pitchFamily="34" charset="0"/>
              </a:rPr>
              <a:t> 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Ligji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Nr.7699,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21.4.1993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kompesimin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vlerë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ish-pronarëve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tokës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bujqësore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”-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ndryshuar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herë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vitin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1995.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r>
              <a:rPr lang="en-US" sz="5600" b="1" dirty="0">
                <a:latin typeface="Arial" pitchFamily="34" charset="0"/>
                <a:cs typeface="Arial" pitchFamily="34" charset="0"/>
              </a:rPr>
              <a:t> 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Ligji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Nr. 9235,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29.7.2004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Kthimin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Kompesimin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Pronës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” (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fuqi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) - I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ndryshuar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me 9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ligje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vendime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Gjykatës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Kushtetuese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gjatë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periudhës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2004 - 2012.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r>
              <a:rPr lang="en-US" sz="5600" b="1" dirty="0">
                <a:latin typeface="Arial" pitchFamily="34" charset="0"/>
                <a:cs typeface="Arial" pitchFamily="34" charset="0"/>
              </a:rPr>
              <a:t> 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Ligji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Nr. 9482,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03.04.2006 “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Legalizimin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Urbanizimin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Integrimin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Ndërtimeve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pa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leje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”- I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ndryshuar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me 4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ligje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vendim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Gjykatës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Kushtetuese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gjatë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periudhës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2006 - 2012.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r>
              <a:rPr lang="en-US" sz="5600" b="1" dirty="0">
                <a:latin typeface="Arial" pitchFamily="34" charset="0"/>
                <a:cs typeface="Arial" pitchFamily="34" charset="0"/>
              </a:rPr>
              <a:t> 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Ligji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Nr.9948,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7.7.2008 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shqyrtimin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vlefshmërisë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ligjore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krijimit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titujve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pronësisë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mbi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tokën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bujqësore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”–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ndryshuar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mars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2012.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r>
              <a:rPr lang="en-US" sz="5600" b="1" dirty="0">
                <a:latin typeface="Arial" pitchFamily="34" charset="0"/>
                <a:cs typeface="Arial" pitchFamily="34" charset="0"/>
              </a:rPr>
              <a:t> 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Ligji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Nr. 1254,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19.10.1995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kompesimin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ish-pronarëve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trojeve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zëna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tokës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bujqësore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jobujqësore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, me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troje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zonat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turistike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qëndrat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banuara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“(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ende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fuqi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)-I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ndryshuar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me 3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ligje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një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periudhe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vjeçare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.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r>
              <a:rPr lang="en-US" sz="5600" b="1" dirty="0">
                <a:latin typeface="Arial" pitchFamily="34" charset="0"/>
                <a:cs typeface="Arial" pitchFamily="34" charset="0"/>
              </a:rPr>
              <a:t> 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Ligji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Nr.8053,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21.12.1995 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kalimin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pronësi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pa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shpërblim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tokës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bujqësore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”–I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ndryshuar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me 2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ligje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gjatë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periudhës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1995-2012.</a:t>
            </a:r>
            <a:endParaRPr lang="en-GB" sz="56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7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Inventari</a:t>
            </a:r>
            <a:r>
              <a:rPr lang="en-US" sz="27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sz="27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legjislacionit</a:t>
            </a:r>
            <a:r>
              <a:rPr lang="en-US" sz="27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dhe</a:t>
            </a:r>
            <a:r>
              <a:rPr lang="en-US" sz="27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ndryshimet</a:t>
            </a:r>
            <a:r>
              <a:rPr lang="en-US" sz="27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ndër</a:t>
            </a:r>
            <a:r>
              <a:rPr lang="en-US" sz="27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vite</a:t>
            </a:r>
            <a:r>
              <a:rPr lang="en-US" sz="27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(1)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438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/>
              <a:t> </a:t>
            </a:r>
            <a:endParaRPr lang="en-GB" dirty="0"/>
          </a:p>
          <a:p>
            <a:pPr lvl="0"/>
            <a:r>
              <a:rPr lang="en-US" b="1" dirty="0" err="1"/>
              <a:t>Ligji</a:t>
            </a:r>
            <a:r>
              <a:rPr lang="en-US" b="1" dirty="0"/>
              <a:t> Nr.256, </a:t>
            </a:r>
            <a:r>
              <a:rPr lang="en-US" b="1" dirty="0" err="1"/>
              <a:t>datë</a:t>
            </a:r>
            <a:r>
              <a:rPr lang="en-US" b="1" dirty="0"/>
              <a:t> 13.4.2010</a:t>
            </a:r>
            <a:r>
              <a:rPr lang="en-US" dirty="0"/>
              <a:t>“Për </a:t>
            </a:r>
            <a:r>
              <a:rPr lang="en-US" dirty="0" err="1"/>
              <a:t>mënyrën</a:t>
            </a:r>
            <a:r>
              <a:rPr lang="en-US" dirty="0"/>
              <a:t> e </a:t>
            </a:r>
            <a:r>
              <a:rPr lang="en-US" dirty="0" err="1"/>
              <a:t>organizimit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funksionimit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Agjencisë</a:t>
            </a:r>
            <a:r>
              <a:rPr lang="en-US" dirty="0"/>
              <a:t> </a:t>
            </a:r>
            <a:r>
              <a:rPr lang="en-US" dirty="0" err="1"/>
              <a:t>së</a:t>
            </a:r>
            <a:r>
              <a:rPr lang="en-US" dirty="0"/>
              <a:t> </a:t>
            </a:r>
            <a:r>
              <a:rPr lang="en-US" dirty="0" err="1"/>
              <a:t>Kthimit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Kompesimit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Pronave</a:t>
            </a:r>
            <a:r>
              <a:rPr lang="en-US" dirty="0"/>
              <a:t>”.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pPr lvl="0"/>
            <a:r>
              <a:rPr lang="en-US" b="1" dirty="0" err="1"/>
              <a:t>Ligji</a:t>
            </a:r>
            <a:r>
              <a:rPr lang="en-US" b="1" dirty="0"/>
              <a:t> Nr.7983, </a:t>
            </a:r>
            <a:r>
              <a:rPr lang="en-US" b="1" dirty="0" err="1"/>
              <a:t>datë</a:t>
            </a:r>
            <a:r>
              <a:rPr lang="en-US" b="1" dirty="0"/>
              <a:t> 27.7.1995 </a:t>
            </a:r>
            <a:r>
              <a:rPr lang="en-US" dirty="0"/>
              <a:t>“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shitblerjen</a:t>
            </a:r>
            <a:r>
              <a:rPr lang="en-US" dirty="0"/>
              <a:t> e </a:t>
            </a:r>
            <a:r>
              <a:rPr lang="en-US" dirty="0" err="1"/>
              <a:t>tokës</a:t>
            </a:r>
            <a:r>
              <a:rPr lang="en-US" dirty="0"/>
              <a:t> </a:t>
            </a:r>
            <a:r>
              <a:rPr lang="en-US" dirty="0" err="1"/>
              <a:t>bujqesore,livadheve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kullotave</a:t>
            </a:r>
            <a:r>
              <a:rPr lang="en-US" dirty="0"/>
              <a:t>”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pPr lvl="0"/>
            <a:r>
              <a:rPr lang="en-US" b="1" dirty="0" err="1"/>
              <a:t>Ligji</a:t>
            </a:r>
            <a:r>
              <a:rPr lang="en-US" b="1" dirty="0"/>
              <a:t> Nr.8318, </a:t>
            </a:r>
            <a:r>
              <a:rPr lang="en-US" b="1" dirty="0" err="1"/>
              <a:t>datë</a:t>
            </a:r>
            <a:r>
              <a:rPr lang="en-US" b="1" dirty="0"/>
              <a:t> 1.4.1998</a:t>
            </a:r>
            <a:r>
              <a:rPr lang="en-US" dirty="0"/>
              <a:t> “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dhënien</a:t>
            </a:r>
            <a:r>
              <a:rPr lang="en-US" dirty="0"/>
              <a:t> me </a:t>
            </a:r>
            <a:r>
              <a:rPr lang="en-US" dirty="0" err="1"/>
              <a:t>qira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tokës</a:t>
            </a:r>
            <a:r>
              <a:rPr lang="en-US" dirty="0"/>
              <a:t> </a:t>
            </a:r>
            <a:r>
              <a:rPr lang="en-US" dirty="0" err="1"/>
              <a:t>bujqësore</a:t>
            </a:r>
            <a:r>
              <a:rPr lang="en-US" dirty="0"/>
              <a:t> e </a:t>
            </a:r>
            <a:r>
              <a:rPr lang="en-US" dirty="0" err="1"/>
              <a:t>pyjore,të</a:t>
            </a:r>
            <a:r>
              <a:rPr lang="en-US" dirty="0"/>
              <a:t> </a:t>
            </a:r>
            <a:r>
              <a:rPr lang="en-US" dirty="0" err="1"/>
              <a:t>livadheve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kullotave</a:t>
            </a:r>
            <a:r>
              <a:rPr lang="en-US" dirty="0"/>
              <a:t> </a:t>
            </a:r>
            <a:r>
              <a:rPr lang="en-US" dirty="0" err="1"/>
              <a:t>që</a:t>
            </a:r>
            <a:r>
              <a:rPr lang="en-US" dirty="0"/>
              <a:t> </a:t>
            </a:r>
            <a:r>
              <a:rPr lang="en-US" dirty="0" err="1"/>
              <a:t>janë</a:t>
            </a:r>
            <a:r>
              <a:rPr lang="en-US" dirty="0"/>
              <a:t> </a:t>
            </a:r>
            <a:r>
              <a:rPr lang="en-US" dirty="0" err="1"/>
              <a:t>pasuri</a:t>
            </a:r>
            <a:r>
              <a:rPr lang="en-US" dirty="0"/>
              <a:t> </a:t>
            </a:r>
            <a:r>
              <a:rPr lang="en-US" dirty="0" err="1"/>
              <a:t>shtetërore</a:t>
            </a:r>
            <a:r>
              <a:rPr lang="en-US" dirty="0"/>
              <a:t>”-I </a:t>
            </a:r>
            <a:r>
              <a:rPr lang="en-US" dirty="0" err="1"/>
              <a:t>ndryshuar</a:t>
            </a:r>
            <a:r>
              <a:rPr lang="en-US" dirty="0"/>
              <a:t> me 1 </a:t>
            </a:r>
            <a:r>
              <a:rPr lang="en-US" dirty="0" err="1"/>
              <a:t>ligj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vitit</a:t>
            </a:r>
            <a:r>
              <a:rPr lang="en-US" dirty="0"/>
              <a:t> 1998.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pPr lvl="0"/>
            <a:r>
              <a:rPr lang="en-US" b="1" dirty="0" err="1"/>
              <a:t>Ligji</a:t>
            </a:r>
            <a:r>
              <a:rPr lang="en-US" b="1" dirty="0"/>
              <a:t> Nr.7980, </a:t>
            </a:r>
            <a:r>
              <a:rPr lang="en-US" b="1" dirty="0" err="1"/>
              <a:t>datë</a:t>
            </a:r>
            <a:r>
              <a:rPr lang="en-US" b="1" dirty="0"/>
              <a:t> 27.7.1995</a:t>
            </a:r>
            <a:r>
              <a:rPr lang="en-US" dirty="0"/>
              <a:t> “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shitblerjen</a:t>
            </a:r>
            <a:r>
              <a:rPr lang="en-US" dirty="0"/>
              <a:t> e </a:t>
            </a:r>
            <a:r>
              <a:rPr lang="en-US" dirty="0" err="1"/>
              <a:t>trojeve</a:t>
            </a:r>
            <a:r>
              <a:rPr lang="en-US" dirty="0"/>
              <a:t>”-I </a:t>
            </a:r>
            <a:r>
              <a:rPr lang="en-US" dirty="0" err="1"/>
              <a:t>ndryshuar</a:t>
            </a:r>
            <a:r>
              <a:rPr lang="en-US" dirty="0"/>
              <a:t> me 1 </a:t>
            </a:r>
            <a:r>
              <a:rPr lang="en-US" dirty="0" err="1"/>
              <a:t>ligj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vitit</a:t>
            </a:r>
            <a:r>
              <a:rPr lang="en-US" dirty="0"/>
              <a:t> 1997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pPr lvl="0"/>
            <a:r>
              <a:rPr lang="en-US" b="1" dirty="0" err="1"/>
              <a:t>Ligji</a:t>
            </a:r>
            <a:r>
              <a:rPr lang="en-US" b="1" dirty="0"/>
              <a:t> Nr.7848, </a:t>
            </a:r>
            <a:r>
              <a:rPr lang="en-US" b="1" dirty="0" err="1"/>
              <a:t>datë</a:t>
            </a:r>
            <a:r>
              <a:rPr lang="en-US" b="1" dirty="0"/>
              <a:t> 16.08.1994</a:t>
            </a:r>
            <a:r>
              <a:rPr lang="en-US" dirty="0"/>
              <a:t> “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shpronësimin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marrjen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përdorim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përkohshëm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pasurisë</a:t>
            </a:r>
            <a:r>
              <a:rPr lang="en-US" dirty="0"/>
              <a:t> </a:t>
            </a:r>
            <a:r>
              <a:rPr lang="en-US" dirty="0" err="1"/>
              <a:t>së</a:t>
            </a:r>
            <a:r>
              <a:rPr lang="en-US" dirty="0"/>
              <a:t> </a:t>
            </a:r>
            <a:r>
              <a:rPr lang="en-US" dirty="0" err="1"/>
              <a:t>paluajtshme</a:t>
            </a:r>
            <a:r>
              <a:rPr lang="en-US" dirty="0"/>
              <a:t>”.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pPr lvl="0"/>
            <a:r>
              <a:rPr lang="en-US" b="1" dirty="0" err="1"/>
              <a:t>Ligji</a:t>
            </a:r>
            <a:r>
              <a:rPr lang="en-US" b="1" dirty="0"/>
              <a:t> Nr.8561 </a:t>
            </a:r>
            <a:r>
              <a:rPr lang="en-US" b="1" dirty="0" err="1"/>
              <a:t>datë</a:t>
            </a:r>
            <a:r>
              <a:rPr lang="en-US" b="1" dirty="0"/>
              <a:t> 22.12.1999</a:t>
            </a:r>
            <a:r>
              <a:rPr lang="en-US" dirty="0"/>
              <a:t> “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shpronësimet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marrjen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përdorim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përkohëshëm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pasurisë</a:t>
            </a:r>
            <a:r>
              <a:rPr lang="en-US" dirty="0"/>
              <a:t> </a:t>
            </a:r>
            <a:r>
              <a:rPr lang="en-US" dirty="0" err="1"/>
              <a:t>pronë</a:t>
            </a:r>
            <a:r>
              <a:rPr lang="en-US" dirty="0"/>
              <a:t> private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”.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pPr lvl="0"/>
            <a:r>
              <a:rPr lang="en-US" b="1" dirty="0" err="1"/>
              <a:t>Ligji</a:t>
            </a:r>
            <a:r>
              <a:rPr lang="en-US" b="1" dirty="0"/>
              <a:t> Nr.8743, </a:t>
            </a:r>
            <a:r>
              <a:rPr lang="en-US" b="1" dirty="0" err="1"/>
              <a:t>datë</a:t>
            </a:r>
            <a:r>
              <a:rPr lang="en-US" b="1" dirty="0"/>
              <a:t> 22.2.2001</a:t>
            </a:r>
            <a:r>
              <a:rPr lang="en-US" dirty="0"/>
              <a:t>”Për </a:t>
            </a:r>
            <a:r>
              <a:rPr lang="en-US" dirty="0" err="1"/>
              <a:t>pronat</a:t>
            </a:r>
            <a:r>
              <a:rPr lang="en-US" dirty="0"/>
              <a:t> e </a:t>
            </a:r>
            <a:r>
              <a:rPr lang="en-US" dirty="0" err="1"/>
              <a:t>paluajtshme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shtetit</a:t>
            </a:r>
            <a:r>
              <a:rPr lang="en-US" dirty="0"/>
              <a:t>”-I </a:t>
            </a:r>
            <a:r>
              <a:rPr lang="en-US" dirty="0" err="1"/>
              <a:t>ndryshuar</a:t>
            </a:r>
            <a:r>
              <a:rPr lang="en-US" dirty="0"/>
              <a:t> me 1 </a:t>
            </a:r>
            <a:r>
              <a:rPr lang="en-US" dirty="0" err="1"/>
              <a:t>ligj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vitit</a:t>
            </a:r>
            <a:r>
              <a:rPr lang="en-US" dirty="0"/>
              <a:t> 2006.</a:t>
            </a:r>
            <a:endParaRPr lang="en-GB" dirty="0"/>
          </a:p>
          <a:p>
            <a:pPr marL="109728" indent="0">
              <a:buNone/>
            </a:pPr>
            <a:r>
              <a:rPr lang="en-US" b="1" dirty="0"/>
              <a:t> </a:t>
            </a:r>
            <a:endParaRPr lang="en-GB" dirty="0"/>
          </a:p>
          <a:p>
            <a:pPr lvl="0"/>
            <a:r>
              <a:rPr lang="en-US" b="1" dirty="0" err="1"/>
              <a:t>Ligji</a:t>
            </a:r>
            <a:r>
              <a:rPr lang="en-US" b="1" dirty="0"/>
              <a:t> Nr.8744, date 22.2.2001</a:t>
            </a:r>
            <a:r>
              <a:rPr lang="en-US" dirty="0"/>
              <a:t> ”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transferimin</a:t>
            </a:r>
            <a:r>
              <a:rPr lang="en-US" dirty="0"/>
              <a:t> e </a:t>
            </a:r>
            <a:r>
              <a:rPr lang="en-US" dirty="0" err="1"/>
              <a:t>pronave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paluajtshme</a:t>
            </a:r>
            <a:r>
              <a:rPr lang="en-US" dirty="0"/>
              <a:t> </a:t>
            </a:r>
            <a:r>
              <a:rPr lang="en-US" dirty="0" err="1"/>
              <a:t>publike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shtetit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qeverisjen</a:t>
            </a:r>
            <a:r>
              <a:rPr lang="en-US" dirty="0"/>
              <a:t> </a:t>
            </a:r>
            <a:r>
              <a:rPr lang="en-US" dirty="0" err="1"/>
              <a:t>vendore</a:t>
            </a:r>
            <a:r>
              <a:rPr lang="en-US" dirty="0"/>
              <a:t>”-I </a:t>
            </a:r>
            <a:r>
              <a:rPr lang="en-US" dirty="0" err="1"/>
              <a:t>ndryshuar</a:t>
            </a:r>
            <a:r>
              <a:rPr lang="en-US" dirty="0"/>
              <a:t> 2 </a:t>
            </a:r>
            <a:r>
              <a:rPr lang="en-US" dirty="0" err="1"/>
              <a:t>herë</a:t>
            </a:r>
            <a:r>
              <a:rPr lang="en-US" dirty="0"/>
              <a:t> </a:t>
            </a:r>
            <a:r>
              <a:rPr lang="en-US" dirty="0" err="1"/>
              <a:t>gjatë</a:t>
            </a:r>
            <a:r>
              <a:rPr lang="en-US" dirty="0"/>
              <a:t> </a:t>
            </a:r>
            <a:r>
              <a:rPr lang="en-US" dirty="0" err="1"/>
              <a:t>periudhës</a:t>
            </a:r>
            <a:r>
              <a:rPr lang="en-US" dirty="0"/>
              <a:t> 2001-2007.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err="1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Inventari</a:t>
            </a:r>
            <a:r>
              <a:rPr lang="en-US" sz="2400" dirty="0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sz="2400" dirty="0" err="1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legjislacionit</a:t>
            </a:r>
            <a:r>
              <a:rPr lang="en-US" sz="2400" dirty="0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dhe</a:t>
            </a:r>
            <a:r>
              <a:rPr lang="en-US" sz="2400" dirty="0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ndryshimet</a:t>
            </a:r>
            <a:r>
              <a:rPr lang="en-US" sz="2400" dirty="0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ndër</a:t>
            </a:r>
            <a:r>
              <a:rPr lang="en-US" sz="2400" dirty="0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vite</a:t>
            </a:r>
            <a:r>
              <a:rPr lang="en-US" sz="2400" dirty="0">
                <a:solidFill>
                  <a:srgbClr val="DEF5FA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GB" sz="3700" dirty="0">
                <a:solidFill>
                  <a:srgbClr val="464646"/>
                </a:solidFill>
              </a:rPr>
              <a:t/>
            </a:r>
            <a:br>
              <a:rPr lang="en-GB" sz="3700" dirty="0">
                <a:solidFill>
                  <a:srgbClr val="464646"/>
                </a:solidFill>
              </a:rPr>
            </a:br>
            <a:r>
              <a:rPr lang="en-GB" sz="3700" dirty="0">
                <a:solidFill>
                  <a:srgbClr val="DEF5FA">
                    <a:lumMod val="50000"/>
                  </a:srgbClr>
                </a:solidFill>
              </a:rPr>
              <a:t> </a:t>
            </a:r>
            <a:r>
              <a:rPr lang="en-GB" sz="3700" dirty="0" smtClean="0">
                <a:solidFill>
                  <a:srgbClr val="DEF5FA">
                    <a:lumMod val="50000"/>
                  </a:srgbClr>
                </a:solidFill>
              </a:rPr>
              <a:t>(2)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471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32500" lnSpcReduction="20000"/>
          </a:bodyPr>
          <a:lstStyle/>
          <a:p>
            <a:pPr lvl="2">
              <a:buFont typeface="Wingdings" pitchFamily="2" charset="2"/>
              <a:buChar char="v"/>
            </a:pPr>
            <a:r>
              <a:rPr lang="en-US" sz="4900" b="1" dirty="0" err="1" smtClean="0">
                <a:latin typeface="Arial" pitchFamily="34" charset="0"/>
                <a:cs typeface="Arial" pitchFamily="34" charset="0"/>
              </a:rPr>
              <a:t>Agjencia</a:t>
            </a:r>
            <a:r>
              <a:rPr lang="en-US" sz="4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e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Kthimit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Kompensimit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Pronës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realizon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brenda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afatit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ligjor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shqyrtimin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kërkesave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subjekteve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shpronësuara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njohjen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kthimin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njohjen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së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drejtës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së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kompensimit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depozituara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ish-zyrat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rajonale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AKKP-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së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qarqe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cilat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nuk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është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marrë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vendim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nga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këto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 smtClean="0">
                <a:latin typeface="Arial" pitchFamily="34" charset="0"/>
                <a:cs typeface="Arial" pitchFamily="34" charset="0"/>
              </a:rPr>
              <a:t>zyra</a:t>
            </a:r>
            <a:r>
              <a:rPr lang="en-US" sz="49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30936" lvl="2" indent="0">
              <a:buNone/>
            </a:pPr>
            <a:endParaRPr lang="en-US" sz="4900" dirty="0" smtClean="0"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4900" b="1" dirty="0" err="1" smtClean="0">
                <a:latin typeface="Arial" pitchFamily="34" charset="0"/>
                <a:cs typeface="Arial" pitchFamily="34" charset="0"/>
              </a:rPr>
              <a:t>Zyra</a:t>
            </a:r>
            <a:r>
              <a:rPr lang="en-US" sz="4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e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Regjistrimit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Pasurive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Paluajtshme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përpunon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regjistron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dokumentat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që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njohin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drejtën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pronësisë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lëshuara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nga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institucionet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përgjegjëse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/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ose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përftuara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gjitha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format e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parashikuara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nga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Kodi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smtClean="0">
                <a:latin typeface="Arial" pitchFamily="34" charset="0"/>
                <a:cs typeface="Arial" pitchFamily="34" charset="0"/>
              </a:rPr>
              <a:t>Civil.</a:t>
            </a:r>
          </a:p>
          <a:p>
            <a:pPr marL="630936" lvl="2" indent="0">
              <a:buNone/>
            </a:pPr>
            <a:endParaRPr lang="en-US" sz="4900" dirty="0" smtClean="0"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4900" b="1" dirty="0" err="1" smtClean="0">
                <a:latin typeface="Arial" pitchFamily="34" charset="0"/>
                <a:cs typeface="Arial" pitchFamily="34" charset="0"/>
              </a:rPr>
              <a:t>Shërbimi</a:t>
            </a:r>
            <a:r>
              <a:rPr lang="en-US" sz="4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Përmbarimor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Gjyqësor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ekzekutimin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vendimeve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 smtClean="0">
                <a:latin typeface="Arial" pitchFamily="34" charset="0"/>
                <a:cs typeface="Arial" pitchFamily="34" charset="0"/>
              </a:rPr>
              <a:t>gjyqësore</a:t>
            </a:r>
            <a:r>
              <a:rPr lang="en-US" sz="49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30936" lvl="2" indent="0">
              <a:buNone/>
            </a:pPr>
            <a:endParaRPr lang="en-GB" sz="4900" dirty="0"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4900" b="1" dirty="0" err="1" smtClean="0">
                <a:latin typeface="Arial" pitchFamily="34" charset="0"/>
                <a:cs typeface="Arial" pitchFamily="34" charset="0"/>
              </a:rPr>
              <a:t>Agjencia</a:t>
            </a:r>
            <a:r>
              <a:rPr lang="en-US" sz="4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e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Legalizimit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Urbanizimit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Integrimit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Zonave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Informale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legalizimin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ndërtimeve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 smtClean="0">
                <a:latin typeface="Arial" pitchFamily="34" charset="0"/>
                <a:cs typeface="Arial" pitchFamily="34" charset="0"/>
              </a:rPr>
              <a:t>informale</a:t>
            </a:r>
            <a:r>
              <a:rPr lang="en-US" sz="49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30936" lvl="2" indent="0">
              <a:buNone/>
            </a:pPr>
            <a:endParaRPr lang="en-GB" sz="4900" dirty="0"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4900" b="1" dirty="0" err="1" smtClean="0">
                <a:latin typeface="Arial" pitchFamily="34" charset="0"/>
                <a:cs typeface="Arial" pitchFamily="34" charset="0"/>
              </a:rPr>
              <a:t>Avokatura</a:t>
            </a:r>
            <a:r>
              <a:rPr lang="en-US" sz="4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e </a:t>
            </a:r>
            <a:r>
              <a:rPr lang="en-US" sz="4900" b="1" dirty="0" err="1">
                <a:latin typeface="Arial" pitchFamily="34" charset="0"/>
                <a:cs typeface="Arial" pitchFamily="34" charset="0"/>
              </a:rPr>
              <a:t>Shtetit</a:t>
            </a:r>
            <a:r>
              <a:rPr lang="en-US" sz="4900" b="1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mbrojtjen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interesave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pasurore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shtetit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përfaqësimin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Gjykatën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Evropiane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Drejtave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900" dirty="0" err="1">
                <a:latin typeface="Arial" pitchFamily="34" charset="0"/>
                <a:cs typeface="Arial" pitchFamily="34" charset="0"/>
              </a:rPr>
              <a:t>Njeriut</a:t>
            </a:r>
            <a:r>
              <a:rPr lang="en-US" sz="4900" dirty="0">
                <a:latin typeface="Arial" pitchFamily="34" charset="0"/>
                <a:cs typeface="Arial" pitchFamily="34" charset="0"/>
              </a:rPr>
              <a:t>.</a:t>
            </a:r>
            <a:endParaRPr lang="en-GB" sz="4900" dirty="0">
              <a:latin typeface="Arial" pitchFamily="34" charset="0"/>
              <a:cs typeface="Arial" pitchFamily="34" charset="0"/>
            </a:endParaRPr>
          </a:p>
          <a:p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Institucionet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593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2">
              <a:buFont typeface="Wingdings" pitchFamily="2" charset="2"/>
              <a:buChar char="v"/>
            </a:pPr>
            <a:r>
              <a:rPr lang="en-US" sz="4000" b="1" dirty="0" err="1">
                <a:latin typeface="Arial" pitchFamily="34" charset="0"/>
                <a:cs typeface="Arial" pitchFamily="34" charset="0"/>
              </a:rPr>
              <a:t>Agjencia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Inventarizimit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Transferimit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Pasurive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Paluajtshme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evidenton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pronat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shtetërore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kryen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proçedurat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transferimit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tyre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pranë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njësive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vendore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630936" lvl="2" indent="0">
              <a:buNone/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Drejtoria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e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Administrimit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Shitjeve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Pronave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Publike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realizon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shitjen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apo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privatizimin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pasurive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shtetërore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30936" lvl="2" indent="0">
              <a:buNone/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Komisioni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Qeveritar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i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Tokës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Komisionet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Vendore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pranë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Prefektit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çdo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Qarku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verifikimin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evlefshmërisë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titujve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pronësisë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2">
              <a:buFont typeface="Wingdings" pitchFamily="2" charset="2"/>
              <a:buChar char="v"/>
            </a:pPr>
            <a:endParaRPr lang="en-US" sz="4000" b="1" dirty="0"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Enti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Kombëtar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i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Banesave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proçedurat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privatizimit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banesave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shtetërore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ligji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i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vitit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1992)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dhepër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banesat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sociale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duke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realizuar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sistemimin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me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strehim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qytetarëve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pastrehë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bazë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listës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emërore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miratuar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nga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organet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pushtetit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vendor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fondeve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akorduara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nga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Ministria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Punëve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Publike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Transportit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dhe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Telekomunikacionit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zbatim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Udhëzimit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MPPTT Nr. 19,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13.09.2007 “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Për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percaktimin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rregullave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përgjithshme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zbatimit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programit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banesave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me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kosto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të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ulët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”</a:t>
            </a:r>
            <a:endParaRPr lang="en-GB" sz="40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Institucionet</a:t>
            </a:r>
            <a:r>
              <a:rPr lang="en-GB" dirty="0" smtClean="0"/>
              <a:t> (</a:t>
            </a:r>
            <a:r>
              <a:rPr lang="en-GB" dirty="0" err="1" smtClean="0"/>
              <a:t>vazhdim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4224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None/>
            </a:pPr>
            <a:r>
              <a:rPr lang="en-GB" sz="3600" u="sng" dirty="0" smtClean="0">
                <a:latin typeface="Arial" pitchFamily="34" charset="0"/>
                <a:cs typeface="Arial" pitchFamily="34" charset="0"/>
              </a:rPr>
              <a:t>I. </a:t>
            </a:r>
            <a:r>
              <a:rPr lang="sq-AL" sz="3600" u="sng" dirty="0" smtClean="0">
                <a:latin typeface="Arial" pitchFamily="34" charset="0"/>
                <a:cs typeface="Arial" pitchFamily="34" charset="0"/>
              </a:rPr>
              <a:t>Identifikimi </a:t>
            </a:r>
            <a:r>
              <a:rPr lang="sq-AL" sz="3600" u="sng" dirty="0">
                <a:latin typeface="Arial" pitchFamily="34" charset="0"/>
                <a:cs typeface="Arial" pitchFamily="34" charset="0"/>
              </a:rPr>
              <a:t>i problemeve të shkaktuara nga legjislacioni i fragmentuar dhe i </a:t>
            </a:r>
            <a:r>
              <a:rPr lang="sq-AL" sz="3600" u="sng" dirty="0" smtClean="0">
                <a:latin typeface="Arial" pitchFamily="34" charset="0"/>
                <a:cs typeface="Arial" pitchFamily="34" charset="0"/>
              </a:rPr>
              <a:t>paqartë</a:t>
            </a:r>
            <a:r>
              <a:rPr lang="en-GB" sz="3600" u="sng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lvl="0" indent="0">
              <a:buNone/>
            </a:pPr>
            <a:endParaRPr lang="en-GB" sz="3600" u="sng" dirty="0">
              <a:latin typeface="Arial" pitchFamily="34" charset="0"/>
              <a:cs typeface="Arial" pitchFamily="34" charset="0"/>
            </a:endParaRPr>
          </a:p>
          <a:p>
            <a:pPr marL="109728" lvl="0" indent="0">
              <a:buNone/>
            </a:pPr>
            <a:endParaRPr lang="en-GB" sz="3600" u="sng" dirty="0" smtClean="0">
              <a:latin typeface="Arial" pitchFamily="34" charset="0"/>
              <a:cs typeface="Arial" pitchFamily="34" charset="0"/>
            </a:endParaRPr>
          </a:p>
          <a:p>
            <a:pPr marL="109728" lvl="0" indent="0">
              <a:buNone/>
            </a:pPr>
            <a:r>
              <a:rPr lang="en-GB" sz="3600" u="sng" dirty="0" smtClean="0">
                <a:latin typeface="Arial" pitchFamily="34" charset="0"/>
                <a:cs typeface="Arial" pitchFamily="34" charset="0"/>
              </a:rPr>
              <a:t>II.</a:t>
            </a:r>
            <a:r>
              <a:rPr lang="sq-AL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3600" u="sng" dirty="0">
                <a:latin typeface="Arial" pitchFamily="34" charset="0"/>
                <a:cs typeface="Arial" pitchFamily="34" charset="0"/>
              </a:rPr>
              <a:t>M</a:t>
            </a:r>
            <a:r>
              <a:rPr lang="sq-AL" sz="3600" u="sng" dirty="0" smtClean="0">
                <a:latin typeface="Arial" pitchFamily="34" charset="0"/>
                <a:cs typeface="Arial" pitchFamily="34" charset="0"/>
              </a:rPr>
              <a:t>ungesa </a:t>
            </a:r>
            <a:r>
              <a:rPr lang="sq-AL" sz="3600" u="sng" dirty="0">
                <a:latin typeface="Arial" pitchFamily="34" charset="0"/>
                <a:cs typeface="Arial" pitchFamily="34" charset="0"/>
              </a:rPr>
              <a:t>e bashkëpunimit ndërinstitucional</a:t>
            </a:r>
            <a:endParaRPr lang="en-GB" sz="3600" u="sng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Plani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i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prezantimit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58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r>
              <a:rPr lang="en-GB" dirty="0" err="1" smtClean="0"/>
              <a:t>Problemet</a:t>
            </a:r>
            <a:r>
              <a:rPr lang="en-GB" dirty="0" smtClean="0"/>
              <a:t> </a:t>
            </a:r>
            <a:r>
              <a:rPr lang="en-GB" dirty="0" err="1" smtClean="0"/>
              <a:t>nga</a:t>
            </a:r>
            <a:r>
              <a:rPr lang="en-GB" dirty="0" smtClean="0"/>
              <a:t> </a:t>
            </a:r>
            <a:r>
              <a:rPr lang="en-GB" dirty="0" err="1" smtClean="0"/>
              <a:t>ndryshimi</a:t>
            </a:r>
            <a:r>
              <a:rPr lang="en-GB" dirty="0" smtClean="0"/>
              <a:t> i </a:t>
            </a:r>
            <a:r>
              <a:rPr lang="en-GB" dirty="0" err="1" smtClean="0"/>
              <a:t>vazhdueshëm</a:t>
            </a:r>
            <a:r>
              <a:rPr lang="en-GB" dirty="0" smtClean="0"/>
              <a:t> i </a:t>
            </a:r>
            <a:r>
              <a:rPr lang="en-GB" dirty="0" err="1" smtClean="0"/>
              <a:t>ligjit</a:t>
            </a:r>
            <a:r>
              <a:rPr lang="en-GB" dirty="0" smtClean="0"/>
              <a:t>:</a:t>
            </a:r>
            <a:r>
              <a:rPr lang="sq-AL" dirty="0" smtClean="0"/>
              <a:t>:</a:t>
            </a:r>
            <a:endParaRPr lang="en-GB" dirty="0"/>
          </a:p>
          <a:p>
            <a:pPr marL="109728" indent="0">
              <a:buNone/>
            </a:pPr>
            <a:r>
              <a:rPr lang="sq-AL" dirty="0"/>
              <a:t> </a:t>
            </a:r>
            <a:endParaRPr lang="en-GB" dirty="0"/>
          </a:p>
          <a:p>
            <a:pPr lvl="0" algn="just"/>
            <a:r>
              <a:rPr lang="sq-AL" dirty="0" smtClean="0"/>
              <a:t>Mospërcaktimi </a:t>
            </a:r>
            <a:r>
              <a:rPr lang="en-GB" dirty="0" smtClean="0"/>
              <a:t>i </a:t>
            </a:r>
            <a:r>
              <a:rPr lang="sq-AL" dirty="0" smtClean="0"/>
              <a:t>saktë </a:t>
            </a:r>
            <a:r>
              <a:rPr lang="sq-AL" dirty="0"/>
              <a:t>dhe përfundimtar </a:t>
            </a:r>
            <a:r>
              <a:rPr lang="en-GB" dirty="0" smtClean="0"/>
              <a:t>i </a:t>
            </a:r>
            <a:r>
              <a:rPr lang="sq-AL" dirty="0" smtClean="0"/>
              <a:t>sipërfaqeve </a:t>
            </a:r>
            <a:r>
              <a:rPr lang="sq-AL" dirty="0"/>
              <a:t>të tokës pronë shtetërore e patrajtuar nga ligjet e mësipërme;</a:t>
            </a:r>
            <a:endParaRPr lang="en-GB" dirty="0"/>
          </a:p>
          <a:p>
            <a:pPr marL="109728" indent="0" algn="just">
              <a:buNone/>
            </a:pPr>
            <a:r>
              <a:rPr lang="sq-AL" dirty="0"/>
              <a:t> </a:t>
            </a:r>
            <a:endParaRPr lang="en-GB" dirty="0"/>
          </a:p>
          <a:p>
            <a:pPr lvl="0" algn="just"/>
            <a:r>
              <a:rPr lang="sq-AL" dirty="0" smtClean="0"/>
              <a:t>Cenimi </a:t>
            </a:r>
            <a:r>
              <a:rPr lang="en-GB" dirty="0" smtClean="0"/>
              <a:t>i </a:t>
            </a:r>
            <a:r>
              <a:rPr lang="sq-AL" dirty="0" smtClean="0"/>
              <a:t>sipërfaqes </a:t>
            </a:r>
            <a:r>
              <a:rPr lang="sq-AL" dirty="0"/>
              <a:t>së kaluar për fond fizik për kompensimin e ish-pronarëve AKKP-së me VKM nr. 686, datë 18.06.2008 “Për krijimin e fondit të kompensimit fizik nga fondi I tokës bujqësore”, gjë e cila bëhet evidente me VKM nr. 459, datë 22.05.2013 “</a:t>
            </a:r>
            <a:r>
              <a:rPr lang="sq-AL" i="1" dirty="0"/>
              <a:t>Për një ndryshim në fondin e kompensimit fizik të krijuar nga fondi I tokës bujqësore</a:t>
            </a:r>
            <a:r>
              <a:rPr lang="sq-AL" dirty="0"/>
              <a:t>”, ku hiqen nga ky fond 520.64 ha tokë bujqësore, Sipërfaqe e cila me VKM nr. 45, datë 29.01.2014 ka kaluar në administrim të Ministrisë së Bujqësisë;</a:t>
            </a:r>
            <a:endParaRPr lang="en-GB" dirty="0"/>
          </a:p>
          <a:p>
            <a:pPr marL="109728" indent="0" algn="just">
              <a:buNone/>
            </a:pPr>
            <a:r>
              <a:rPr lang="sq-AL" dirty="0"/>
              <a:t> </a:t>
            </a:r>
            <a:endParaRPr lang="en-GB" dirty="0"/>
          </a:p>
          <a:p>
            <a:pPr lvl="0" algn="just"/>
            <a:r>
              <a:rPr lang="sq-AL" dirty="0"/>
              <a:t>Në këtë kuadër komunat, DSHP-të, DAMT nuk japin informacion kërkesave të dërguara nga AKKP për gjendjen juridike, fizike për sipërfaqet e pretenduara nga trashëgimtarët e subjekteve të shpronësuar, për faktin e thjeshtë sepse këto sipërfaqe jepen më qira personave të tretë juridik a fizik;</a:t>
            </a:r>
            <a:endParaRPr lang="en-GB" dirty="0"/>
          </a:p>
          <a:p>
            <a:pPr marL="109728" indent="0" algn="just">
              <a:buNone/>
            </a:pPr>
            <a:r>
              <a:rPr lang="sq-AL" dirty="0"/>
              <a:t> </a:t>
            </a:r>
            <a:endParaRPr lang="en-GB" dirty="0"/>
          </a:p>
          <a:p>
            <a:pPr lvl="0" algn="just"/>
            <a:r>
              <a:rPr lang="sq-AL" dirty="0"/>
              <a:t>Kjo reflektohet edhe në përgjigjet e ZVRPP-ve të cilat, shpesh  janë me mangësi për zona të veçanta pasi nuk ka një koordinim komunë, qark dhe </a:t>
            </a:r>
            <a:r>
              <a:rPr lang="sq-AL" dirty="0" smtClean="0"/>
              <a:t>ZVRPP</a:t>
            </a:r>
            <a:r>
              <a:rPr lang="en-GB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Ligji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>nr. 7501/1991</a:t>
            </a:r>
          </a:p>
        </p:txBody>
      </p:sp>
    </p:spTree>
    <p:extLst>
      <p:ext uri="{BB962C8B-B14F-4D97-AF65-F5344CB8AC3E}">
        <p14:creationId xmlns:p14="http://schemas.microsoft.com/office/powerpoint/2010/main" val="2149506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q-AL" dirty="0" smtClean="0"/>
              <a:t>Nga </a:t>
            </a:r>
            <a:r>
              <a:rPr lang="sq-AL" dirty="0"/>
              <a:t>vlerësimi i problematikës më sipër, përveç, rasteve të shkaktuara nga ligji ka edhe çështje institucionale të cilat janë tejet komplekse(mos koordinimi komunë qark) dhe jo bashkëpunuese, ndaj edhe duhet parë mundësia e zhvillimit të këtij bashkëpunimi me qëllim identifikimit të çështjeve problematike dhe ofrimin e mundësive për të arritur alternativa të cilat do të sillnin përmirësimin e situatës me të cilën përballen këto institucione, por edhe të kuadrit ligjor mbi të cilin operojnë këto institucione.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Ligji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nr. 7501/1991</a:t>
            </a:r>
            <a:br>
              <a:rPr lang="en-GB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q-AL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Sugjerim </a:t>
            </a:r>
            <a:r>
              <a:rPr lang="sq-AL" i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 mundshëm:</a:t>
            </a:r>
            <a:endParaRPr lang="en-GB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012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</TotalTime>
  <Words>1635</Words>
  <Application>Microsoft Office PowerPoint</Application>
  <PresentationFormat>On-screen Show (4:3)</PresentationFormat>
  <Paragraphs>155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Prezantim i analizës së legjislacionit në fuqi </vt:lpstr>
      <vt:lpstr>Analiza e legjislacionit </vt:lpstr>
      <vt:lpstr>Inventari I legjislacionit dhe ndryshimet ndër vite.  (1)</vt:lpstr>
      <vt:lpstr>Inventari I legjislacionit dhe ndryshimet ndër vite.  (2)</vt:lpstr>
      <vt:lpstr>Institucionet  </vt:lpstr>
      <vt:lpstr>Institucionet (vazhdim)</vt:lpstr>
      <vt:lpstr>Plani i prezantimit:</vt:lpstr>
      <vt:lpstr>Ligji nr. 7501/1991</vt:lpstr>
      <vt:lpstr>Ligji nr. 7501/1991 Sugjerim i mundshëm:</vt:lpstr>
      <vt:lpstr>Ligji nr.8744, datë 22.02.2001 “Për transferimin e pronave të paluajtshme publike të shtetit në njësitë e qeverisjes vendore”, i ndryshuar.</vt:lpstr>
      <vt:lpstr>Ligji nr. 9235, datë 29.7.2004 “Për Kthimin dhe Kompensimin e pronës”, i ndryshuar</vt:lpstr>
      <vt:lpstr>Ligji nr. 9235, datë 29.7.2004  (1)</vt:lpstr>
      <vt:lpstr>Ligji nr. 9235, datë 29.7.2004  (2)</vt:lpstr>
      <vt:lpstr>Ligji nr. 9482/2006</vt:lpstr>
      <vt:lpstr>Neni 16 i ligjit  nr. 9482/2006</vt:lpstr>
      <vt:lpstr>Nenet 28/1 dhe 34 të ligjit nr. 9482/2006 (Paqartësi ligjore)</vt:lpstr>
      <vt:lpstr>  II. Mungesa e bashkëpunimit ndërinstitucional </vt:lpstr>
      <vt:lpstr>Sugjerime të mundshme:  Bashkëpunimi ndërinstitucional</vt:lpstr>
      <vt:lpstr> Faleminderit!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Prezantim i analizës së legjislacionit në fuqi</dc:title>
  <dc:creator>Liljana Kaci</dc:creator>
  <cp:lastModifiedBy>Liljana Kaci</cp:lastModifiedBy>
  <cp:revision>11</cp:revision>
  <dcterms:created xsi:type="dcterms:W3CDTF">2014-10-23T14:28:03Z</dcterms:created>
  <dcterms:modified xsi:type="dcterms:W3CDTF">2014-10-24T06:33:10Z</dcterms:modified>
</cp:coreProperties>
</file>